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 id="2147483661" r:id="rId5"/>
  </p:sldMasterIdLst>
  <p:notesMasterIdLst>
    <p:notesMasterId r:id="rId25"/>
  </p:notesMasterIdLst>
  <p:handoutMasterIdLst>
    <p:handoutMasterId r:id="rId26"/>
  </p:handoutMasterIdLst>
  <p:sldIdLst>
    <p:sldId id="257" r:id="rId6"/>
    <p:sldId id="555" r:id="rId7"/>
    <p:sldId id="579" r:id="rId8"/>
    <p:sldId id="603" r:id="rId9"/>
    <p:sldId id="593" r:id="rId10"/>
    <p:sldId id="594" r:id="rId11"/>
    <p:sldId id="595" r:id="rId12"/>
    <p:sldId id="596" r:id="rId13"/>
    <p:sldId id="592" r:id="rId14"/>
    <p:sldId id="598" r:id="rId15"/>
    <p:sldId id="600" r:id="rId16"/>
    <p:sldId id="599" r:id="rId17"/>
    <p:sldId id="604" r:id="rId18"/>
    <p:sldId id="559" r:id="rId19"/>
    <p:sldId id="590" r:id="rId20"/>
    <p:sldId id="578" r:id="rId21"/>
    <p:sldId id="601" r:id="rId22"/>
    <p:sldId id="602" r:id="rId23"/>
    <p:sldId id="553" r:id="rId2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e Mullins" initials="KM" lastIdx="7" clrIdx="0"/>
  <p:cmAuthor id="2" name="Leanne Candura" initials="LC" lastIdx="3" clrIdx="1"/>
  <p:cmAuthor id="3" name="Melissa Hillmyer" initials="MH" lastIdx="36" clrIdx="2"/>
  <p:cmAuthor id="4" name="Leanne Candura" initials="LC [2]" lastIdx="7" clrIdx="3"/>
  <p:cmAuthor id="5" name="Melissa Hillmyer" initials="MH [2]" lastIdx="21" clrIdx="4">
    <p:extLst>
      <p:ext uri="{19B8F6BF-5375-455C-9EA6-DF929625EA0E}">
        <p15:presenceInfo xmlns:p15="http://schemas.microsoft.com/office/powerpoint/2012/main" userId="S-1-5-21-1292428093-884357618-1801674531-5176" providerId="AD"/>
      </p:ext>
    </p:extLst>
  </p:cmAuthor>
  <p:cmAuthor id="6" name="Harrington, Karynlee" initials="HK" lastIdx="5" clrIdx="5">
    <p:extLst>
      <p:ext uri="{19B8F6BF-5375-455C-9EA6-DF929625EA0E}">
        <p15:presenceInfo xmlns:p15="http://schemas.microsoft.com/office/powerpoint/2012/main" userId="S-1-5-21-4241590797-1299073551-2511459964-91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C89D3"/>
    <a:srgbClr val="3787D4"/>
    <a:srgbClr val="629DD1"/>
    <a:srgbClr val="297FD5"/>
    <a:srgbClr val="5496D2"/>
    <a:srgbClr val="468ED2"/>
    <a:srgbClr val="478BC9"/>
    <a:srgbClr val="5091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A80FB5-066A-455D-BC67-E7D9240421BA}" v="25" dt="2024-09-05T00:30:56.3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0" autoAdjust="0"/>
    <p:restoredTop sz="94712" autoAdjust="0"/>
  </p:normalViewPr>
  <p:slideViewPr>
    <p:cSldViewPr snapToGrid="0">
      <p:cViewPr varScale="1">
        <p:scale>
          <a:sx n="108" d="100"/>
          <a:sy n="108" d="100"/>
        </p:scale>
        <p:origin x="540"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38475" cy="46562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41" y="1"/>
            <a:ext cx="3038475" cy="465621"/>
          </a:xfrm>
          <a:prstGeom prst="rect">
            <a:avLst/>
          </a:prstGeom>
        </p:spPr>
        <p:txBody>
          <a:bodyPr vert="horz" lIns="91440" tIns="45720" rIns="91440" bIns="45720" rtlCol="0"/>
          <a:lstStyle>
            <a:lvl1pPr algn="r">
              <a:defRPr sz="1200"/>
            </a:lvl1pPr>
          </a:lstStyle>
          <a:p>
            <a:fld id="{71B595BD-5819-4B57-955A-D04F589414E5}" type="datetimeFigureOut">
              <a:rPr lang="en-US" smtClean="0"/>
              <a:t>9/5/2024</a:t>
            </a:fld>
            <a:endParaRPr lang="en-US" dirty="0"/>
          </a:p>
        </p:txBody>
      </p:sp>
      <p:sp>
        <p:nvSpPr>
          <p:cNvPr id="4" name="Footer Placeholder 3"/>
          <p:cNvSpPr>
            <a:spLocks noGrp="1"/>
          </p:cNvSpPr>
          <p:nvPr>
            <p:ph type="ftr" sz="quarter" idx="2"/>
          </p:nvPr>
        </p:nvSpPr>
        <p:spPr>
          <a:xfrm>
            <a:off x="3" y="8829181"/>
            <a:ext cx="3038475" cy="465621"/>
          </a:xfrm>
          <a:prstGeom prst="rect">
            <a:avLst/>
          </a:prstGeom>
        </p:spPr>
        <p:txBody>
          <a:bodyPr vert="horz" lIns="91440" tIns="45720" rIns="91440" bIns="45720" rtlCol="0" anchor="b"/>
          <a:lstStyle>
            <a:lvl1pPr algn="l">
              <a:defRPr sz="1200"/>
            </a:lvl1pPr>
          </a:lstStyle>
          <a:p>
            <a:r>
              <a:rPr lang="en-US" dirty="0"/>
              <a:t>MHDO Board Meeting June 4, 2020</a:t>
            </a:r>
          </a:p>
        </p:txBody>
      </p:sp>
      <p:sp>
        <p:nvSpPr>
          <p:cNvPr id="5" name="Slide Number Placeholder 4"/>
          <p:cNvSpPr>
            <a:spLocks noGrp="1"/>
          </p:cNvSpPr>
          <p:nvPr>
            <p:ph type="sldNum" sz="quarter" idx="3"/>
          </p:nvPr>
        </p:nvSpPr>
        <p:spPr>
          <a:xfrm>
            <a:off x="3970341" y="8829181"/>
            <a:ext cx="3038475" cy="465621"/>
          </a:xfrm>
          <a:prstGeom prst="rect">
            <a:avLst/>
          </a:prstGeom>
        </p:spPr>
        <p:txBody>
          <a:bodyPr vert="horz" lIns="91440" tIns="45720" rIns="91440" bIns="45720" rtlCol="0" anchor="b"/>
          <a:lstStyle>
            <a:lvl1pPr algn="r">
              <a:defRPr sz="1200"/>
            </a:lvl1pPr>
          </a:lstStyle>
          <a:p>
            <a:fld id="{28BFEC4C-DBE7-4D99-AD09-91A7AFD465C5}" type="slidenum">
              <a:rPr lang="en-US" smtClean="0"/>
              <a:t>‹#›</a:t>
            </a:fld>
            <a:endParaRPr lang="en-US" dirty="0"/>
          </a:p>
        </p:txBody>
      </p:sp>
    </p:spTree>
    <p:extLst>
      <p:ext uri="{BB962C8B-B14F-4D97-AF65-F5344CB8AC3E}">
        <p14:creationId xmlns:p14="http://schemas.microsoft.com/office/powerpoint/2010/main" val="650608793"/>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2757" tIns="46378" rIns="92757" bIns="46378"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5"/>
          </a:xfrm>
          <a:prstGeom prst="rect">
            <a:avLst/>
          </a:prstGeom>
        </p:spPr>
        <p:txBody>
          <a:bodyPr vert="horz" lIns="92757" tIns="46378" rIns="92757" bIns="46378" rtlCol="0"/>
          <a:lstStyle>
            <a:lvl1pPr algn="r">
              <a:defRPr sz="1200"/>
            </a:lvl1pPr>
          </a:lstStyle>
          <a:p>
            <a:fld id="{7C51721D-FE74-4937-AFA3-EDEA76864D15}" type="datetimeFigureOut">
              <a:rPr lang="en-US" smtClean="0"/>
              <a:t>9/5/2024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2757" tIns="46378" rIns="92757" bIns="46378"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2757" tIns="46378" rIns="92757" bIns="463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4"/>
          </a:xfrm>
          <a:prstGeom prst="rect">
            <a:avLst/>
          </a:prstGeom>
        </p:spPr>
        <p:txBody>
          <a:bodyPr vert="horz" lIns="92757" tIns="46378" rIns="92757" bIns="46378" rtlCol="0" anchor="b"/>
          <a:lstStyle>
            <a:lvl1pPr algn="l">
              <a:defRPr sz="1200"/>
            </a:lvl1pPr>
          </a:lstStyle>
          <a:p>
            <a:r>
              <a:rPr lang="en-US" dirty="0"/>
              <a:t>MHDO Board Meeting June 4, 2020</a:t>
            </a:r>
          </a:p>
        </p:txBody>
      </p:sp>
      <p:sp>
        <p:nvSpPr>
          <p:cNvPr id="7" name="Slide Number Placeholder 6"/>
          <p:cNvSpPr>
            <a:spLocks noGrp="1"/>
          </p:cNvSpPr>
          <p:nvPr>
            <p:ph type="sldNum" sz="quarter" idx="5"/>
          </p:nvPr>
        </p:nvSpPr>
        <p:spPr>
          <a:xfrm>
            <a:off x="3970938" y="8829967"/>
            <a:ext cx="3037840" cy="466434"/>
          </a:xfrm>
          <a:prstGeom prst="rect">
            <a:avLst/>
          </a:prstGeom>
        </p:spPr>
        <p:txBody>
          <a:bodyPr vert="horz" lIns="92757" tIns="46378" rIns="92757" bIns="46378" rtlCol="0" anchor="b"/>
          <a:lstStyle>
            <a:lvl1pPr algn="r">
              <a:defRPr sz="1200"/>
            </a:lvl1pPr>
          </a:lstStyle>
          <a:p>
            <a:fld id="{CF13529E-598B-4780-B315-0810095E5A43}" type="slidenum">
              <a:rPr lang="en-US" smtClean="0"/>
              <a:t>‹#›</a:t>
            </a:fld>
            <a:endParaRPr lang="en-US" dirty="0"/>
          </a:p>
        </p:txBody>
      </p:sp>
    </p:spTree>
    <p:extLst>
      <p:ext uri="{BB962C8B-B14F-4D97-AF65-F5344CB8AC3E}">
        <p14:creationId xmlns:p14="http://schemas.microsoft.com/office/powerpoint/2010/main" val="2518163171"/>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a:extLst>
              <a:ext uri="{FF2B5EF4-FFF2-40B4-BE49-F238E27FC236}">
                <a16:creationId xmlns:a16="http://schemas.microsoft.com/office/drawing/2014/main" id="{3EECC008-9F6F-4DA1-BFFD-27F8B147B9D3}"/>
              </a:ext>
            </a:extLst>
          </p:cNvPr>
          <p:cNvSpPr>
            <a:spLocks noGrp="1"/>
          </p:cNvSpPr>
          <p:nvPr>
            <p:ph type="ftr" sz="quarter" idx="10"/>
          </p:nvPr>
        </p:nvSpPr>
        <p:spPr/>
        <p:txBody>
          <a:bodyPr/>
          <a:lstStyle/>
          <a:p>
            <a:r>
              <a:rPr lang="en-US" dirty="0"/>
              <a:t>MHDO Board Meeting June 4, 2020</a:t>
            </a:r>
          </a:p>
        </p:txBody>
      </p:sp>
    </p:spTree>
    <p:extLst>
      <p:ext uri="{BB962C8B-B14F-4D97-AF65-F5344CB8AC3E}">
        <p14:creationId xmlns:p14="http://schemas.microsoft.com/office/powerpoint/2010/main" val="2611490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hasCustomPrompt="1"/>
          </p:nvPr>
        </p:nvSpPr>
        <p:spPr>
          <a:xfrm>
            <a:off x="1100051" y="4455621"/>
            <a:ext cx="10058400" cy="1143000"/>
          </a:xfrm>
        </p:spPr>
        <p:txBody>
          <a:bodyPr lIns="91440" rIns="91440">
            <a:normAutofit/>
          </a:bodyPr>
          <a:lstStyle>
            <a:lvl1pPr marL="0" indent="0" algn="l">
              <a:buNone/>
              <a:defRPr sz="2800"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9B870648-5B9A-48DC-86D0-F782FE2BA5D4}" type="datetime1">
              <a:rPr lang="en-US" smtClean="0"/>
              <a:t>9/5/2024</a:t>
            </a:fld>
            <a:endParaRPr lang="en-US" dirty="0"/>
          </a:p>
        </p:txBody>
      </p:sp>
      <p:sp>
        <p:nvSpPr>
          <p:cNvPr id="5" name="Footer Placeholder 4"/>
          <p:cNvSpPr>
            <a:spLocks noGrp="1"/>
          </p:cNvSpPr>
          <p:nvPr>
            <p:ph type="ftr" sz="quarter" idx="11"/>
          </p:nvPr>
        </p:nvSpPr>
        <p:spPr/>
        <p:txBody>
          <a:bodyPr/>
          <a:lstStyle/>
          <a:p>
            <a:r>
              <a:rPr lang="en-US"/>
              <a:t>MHDO Board Meeting September 5, 2024</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F956D0-E6D0-41E2-B92E-EEE2F0DA3C01}" type="datetime1">
              <a:rPr lang="en-US" smtClean="0"/>
              <a:t>9/5/2024</a:t>
            </a:fld>
            <a:endParaRPr lang="en-US" dirty="0"/>
          </a:p>
        </p:txBody>
      </p:sp>
      <p:sp>
        <p:nvSpPr>
          <p:cNvPr id="5" name="Footer Placeholder 4"/>
          <p:cNvSpPr>
            <a:spLocks noGrp="1"/>
          </p:cNvSpPr>
          <p:nvPr>
            <p:ph type="ftr" sz="quarter" idx="11"/>
          </p:nvPr>
        </p:nvSpPr>
        <p:spPr/>
        <p:txBody>
          <a:bodyPr/>
          <a:lstStyle/>
          <a:p>
            <a:r>
              <a:rPr lang="en-US"/>
              <a:t>MHDO Board Meeting September 5, 2024</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D4B63-3CC7-41BC-841A-237270AD17FB}" type="datetime1">
              <a:rPr lang="en-US" smtClean="0"/>
              <a:t>9/5/2024</a:t>
            </a:fld>
            <a:endParaRPr lang="en-US" dirty="0"/>
          </a:p>
        </p:txBody>
      </p:sp>
      <p:sp>
        <p:nvSpPr>
          <p:cNvPr id="5" name="Footer Placeholder 4"/>
          <p:cNvSpPr>
            <a:spLocks noGrp="1"/>
          </p:cNvSpPr>
          <p:nvPr>
            <p:ph type="ftr" sz="quarter" idx="11"/>
          </p:nvPr>
        </p:nvSpPr>
        <p:spPr/>
        <p:txBody>
          <a:bodyPr/>
          <a:lstStyle/>
          <a:p>
            <a:r>
              <a:rPr lang="en-US"/>
              <a:t>MHDO Board Meeting September 5, 2024</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3" y="2130227"/>
            <a:ext cx="10363435" cy="1470422"/>
          </a:xfrm>
        </p:spPr>
        <p:txBody>
          <a:bodyPr/>
          <a:lstStyle/>
          <a:p>
            <a:r>
              <a:rPr lang="en-US"/>
              <a:t>Click to edit Master title style</a:t>
            </a:r>
          </a:p>
        </p:txBody>
      </p:sp>
      <p:sp>
        <p:nvSpPr>
          <p:cNvPr id="3" name="Subtitle 2"/>
          <p:cNvSpPr>
            <a:spLocks noGrp="1"/>
          </p:cNvSpPr>
          <p:nvPr>
            <p:ph type="subTitle" idx="1"/>
          </p:nvPr>
        </p:nvSpPr>
        <p:spPr>
          <a:xfrm>
            <a:off x="1828565" y="3886399"/>
            <a:ext cx="8534870" cy="1752203"/>
          </a:xfrm>
        </p:spPr>
        <p:txBody>
          <a:bodyPr/>
          <a:lstStyle>
            <a:lvl1pPr marL="0" indent="0" algn="ctr">
              <a:buNone/>
              <a:defRPr/>
            </a:lvl1pPr>
            <a:lvl2pPr marL="141534" indent="0" algn="ctr">
              <a:buNone/>
              <a:defRPr/>
            </a:lvl2pPr>
            <a:lvl3pPr marL="283068" indent="0" algn="ctr">
              <a:buNone/>
              <a:defRPr/>
            </a:lvl3pPr>
            <a:lvl4pPr marL="424603" indent="0" algn="ctr">
              <a:buNone/>
              <a:defRPr/>
            </a:lvl4pPr>
            <a:lvl5pPr marL="566137" indent="0" algn="ctr">
              <a:buNone/>
              <a:defRPr/>
            </a:lvl5pPr>
            <a:lvl6pPr marL="707671" indent="0" algn="ctr">
              <a:buNone/>
              <a:defRPr/>
            </a:lvl6pPr>
            <a:lvl7pPr marL="849205" indent="0" algn="ctr">
              <a:buNone/>
              <a:defRPr/>
            </a:lvl7pPr>
            <a:lvl8pPr marL="990739" indent="0" algn="ctr">
              <a:buNone/>
              <a:defRPr/>
            </a:lvl8pPr>
            <a:lvl9pPr marL="1132274" indent="0" algn="ctr">
              <a:buNone/>
              <a:defRPr/>
            </a:lvl9pPr>
          </a:lstStyle>
          <a:p>
            <a:r>
              <a:rPr lang="en-US"/>
              <a:t>Click to edit Master subtitle style</a:t>
            </a:r>
          </a:p>
        </p:txBody>
      </p:sp>
    </p:spTree>
    <p:extLst>
      <p:ext uri="{BB962C8B-B14F-4D97-AF65-F5344CB8AC3E}">
        <p14:creationId xmlns:p14="http://schemas.microsoft.com/office/powerpoint/2010/main" val="30077581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13814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801"/>
            <a:ext cx="10363435" cy="1362273"/>
          </a:xfrm>
        </p:spPr>
        <p:txBody>
          <a:bodyPr anchor="t"/>
          <a:lstStyle>
            <a:lvl1pPr algn="l">
              <a:defRPr sz="1232" b="1" cap="all"/>
            </a:lvl1pPr>
          </a:lstStyle>
          <a:p>
            <a:r>
              <a:rPr lang="en-US"/>
              <a:t>Click to edit Master title style</a:t>
            </a:r>
          </a:p>
        </p:txBody>
      </p:sp>
      <p:sp>
        <p:nvSpPr>
          <p:cNvPr id="3" name="Text Placeholder 2"/>
          <p:cNvSpPr>
            <a:spLocks noGrp="1"/>
          </p:cNvSpPr>
          <p:nvPr>
            <p:ph type="body" idx="1"/>
          </p:nvPr>
        </p:nvSpPr>
        <p:spPr>
          <a:xfrm>
            <a:off x="963084" y="2906613"/>
            <a:ext cx="10363435" cy="1500188"/>
          </a:xfrm>
        </p:spPr>
        <p:txBody>
          <a:bodyPr anchor="b"/>
          <a:lstStyle>
            <a:lvl1pPr marL="0" indent="0">
              <a:buNone/>
              <a:defRPr sz="625"/>
            </a:lvl1pPr>
            <a:lvl2pPr marL="141534" indent="0">
              <a:buNone/>
              <a:defRPr sz="554"/>
            </a:lvl2pPr>
            <a:lvl3pPr marL="283068" indent="0">
              <a:buNone/>
              <a:defRPr sz="500"/>
            </a:lvl3pPr>
            <a:lvl4pPr marL="424603" indent="0">
              <a:buNone/>
              <a:defRPr sz="429"/>
            </a:lvl4pPr>
            <a:lvl5pPr marL="566137" indent="0">
              <a:buNone/>
              <a:defRPr sz="429"/>
            </a:lvl5pPr>
            <a:lvl6pPr marL="707671" indent="0">
              <a:buNone/>
              <a:defRPr sz="429"/>
            </a:lvl6pPr>
            <a:lvl7pPr marL="849205" indent="0">
              <a:buNone/>
              <a:defRPr sz="429"/>
            </a:lvl7pPr>
            <a:lvl8pPr marL="990739" indent="0">
              <a:buNone/>
              <a:defRPr sz="429"/>
            </a:lvl8pPr>
            <a:lvl9pPr marL="1132274" indent="0">
              <a:buNone/>
              <a:defRPr sz="429"/>
            </a:lvl9pPr>
          </a:lstStyle>
          <a:p>
            <a:pPr lvl="0"/>
            <a:r>
              <a:rPr lang="en-US"/>
              <a:t>Click to edit Master text styles</a:t>
            </a:r>
          </a:p>
        </p:txBody>
      </p:sp>
    </p:spTree>
    <p:extLst>
      <p:ext uri="{BB962C8B-B14F-4D97-AF65-F5344CB8AC3E}">
        <p14:creationId xmlns:p14="http://schemas.microsoft.com/office/powerpoint/2010/main" val="2776809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2852" y="1174750"/>
            <a:ext cx="1357019" cy="5533926"/>
          </a:xfrm>
        </p:spPr>
        <p:txBody>
          <a:bodyPr/>
          <a:lstStyle>
            <a:lvl1pPr>
              <a:defRPr sz="875"/>
            </a:lvl1pPr>
            <a:lvl2pPr>
              <a:defRPr sz="750"/>
            </a:lvl2pPr>
            <a:lvl3pPr>
              <a:defRPr sz="625"/>
            </a:lvl3pPr>
            <a:lvl4pPr>
              <a:defRPr sz="554"/>
            </a:lvl4pPr>
            <a:lvl5pPr>
              <a:defRPr sz="554"/>
            </a:lvl5pPr>
            <a:lvl6pPr>
              <a:defRPr sz="554"/>
            </a:lvl6pPr>
            <a:lvl7pPr>
              <a:defRPr sz="554"/>
            </a:lvl7pPr>
            <a:lvl8pPr>
              <a:defRPr sz="554"/>
            </a:lvl8pPr>
            <a:lvl9pPr>
              <a:defRPr sz="5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06315" y="1174750"/>
            <a:ext cx="1357019" cy="5533926"/>
          </a:xfrm>
        </p:spPr>
        <p:txBody>
          <a:bodyPr/>
          <a:lstStyle>
            <a:lvl1pPr>
              <a:defRPr sz="875"/>
            </a:lvl1pPr>
            <a:lvl2pPr>
              <a:defRPr sz="750"/>
            </a:lvl2pPr>
            <a:lvl3pPr>
              <a:defRPr sz="625"/>
            </a:lvl3pPr>
            <a:lvl4pPr>
              <a:defRPr sz="554"/>
            </a:lvl4pPr>
            <a:lvl5pPr>
              <a:defRPr sz="554"/>
            </a:lvl5pPr>
            <a:lvl6pPr>
              <a:defRPr sz="554"/>
            </a:lvl6pPr>
            <a:lvl7pPr>
              <a:defRPr sz="554"/>
            </a:lvl7pPr>
            <a:lvl8pPr>
              <a:defRPr sz="554"/>
            </a:lvl8pPr>
            <a:lvl9pPr>
              <a:defRPr sz="5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77601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718" y="274836"/>
            <a:ext cx="10972565"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718" y="1534914"/>
            <a:ext cx="5386917" cy="639961"/>
          </a:xfrm>
        </p:spPr>
        <p:txBody>
          <a:bodyPr anchor="b"/>
          <a:lstStyle>
            <a:lvl1pPr marL="0" indent="0">
              <a:buNone/>
              <a:defRPr sz="750" b="1"/>
            </a:lvl1pPr>
            <a:lvl2pPr marL="141534" indent="0">
              <a:buNone/>
              <a:defRPr sz="625" b="1"/>
            </a:lvl2pPr>
            <a:lvl3pPr marL="283068" indent="0">
              <a:buNone/>
              <a:defRPr sz="554" b="1"/>
            </a:lvl3pPr>
            <a:lvl4pPr marL="424603" indent="0">
              <a:buNone/>
              <a:defRPr sz="500" b="1"/>
            </a:lvl4pPr>
            <a:lvl5pPr marL="566137" indent="0">
              <a:buNone/>
              <a:defRPr sz="500" b="1"/>
            </a:lvl5pPr>
            <a:lvl6pPr marL="707671" indent="0">
              <a:buNone/>
              <a:defRPr sz="500" b="1"/>
            </a:lvl6pPr>
            <a:lvl7pPr marL="849205" indent="0">
              <a:buNone/>
              <a:defRPr sz="500" b="1"/>
            </a:lvl7pPr>
            <a:lvl8pPr marL="990739" indent="0">
              <a:buNone/>
              <a:defRPr sz="500" b="1"/>
            </a:lvl8pPr>
            <a:lvl9pPr marL="1132274" indent="0">
              <a:buNone/>
              <a:defRPr sz="500" b="1"/>
            </a:lvl9pPr>
          </a:lstStyle>
          <a:p>
            <a:pPr lvl="0"/>
            <a:r>
              <a:rPr lang="en-US"/>
              <a:t>Click to edit Master text styles</a:t>
            </a:r>
          </a:p>
        </p:txBody>
      </p:sp>
      <p:sp>
        <p:nvSpPr>
          <p:cNvPr id="4" name="Content Placeholder 3"/>
          <p:cNvSpPr>
            <a:spLocks noGrp="1"/>
          </p:cNvSpPr>
          <p:nvPr>
            <p:ph sz="half" idx="2"/>
          </p:nvPr>
        </p:nvSpPr>
        <p:spPr>
          <a:xfrm>
            <a:off x="609718" y="2174875"/>
            <a:ext cx="5386917" cy="3951387"/>
          </a:xfrm>
        </p:spPr>
        <p:txBody>
          <a:bodyPr/>
          <a:lstStyle>
            <a:lvl1pPr>
              <a:defRPr sz="750"/>
            </a:lvl1pPr>
            <a:lvl2pPr>
              <a:defRPr sz="625"/>
            </a:lvl2pPr>
            <a:lvl3pPr>
              <a:defRPr sz="554"/>
            </a:lvl3pPr>
            <a:lvl4pPr>
              <a:defRPr sz="500"/>
            </a:lvl4pPr>
            <a:lvl5pPr>
              <a:defRPr sz="500"/>
            </a:lvl5pPr>
            <a:lvl6pPr>
              <a:defRPr sz="500"/>
            </a:lvl6pPr>
            <a:lvl7pPr>
              <a:defRPr sz="500"/>
            </a:lvl7pPr>
            <a:lvl8pPr>
              <a:defRPr sz="500"/>
            </a:lvl8pPr>
            <a:lvl9pPr>
              <a:defRPr sz="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02" y="1534914"/>
            <a:ext cx="5388681" cy="639961"/>
          </a:xfrm>
        </p:spPr>
        <p:txBody>
          <a:bodyPr anchor="b"/>
          <a:lstStyle>
            <a:lvl1pPr marL="0" indent="0">
              <a:buNone/>
              <a:defRPr sz="750" b="1"/>
            </a:lvl1pPr>
            <a:lvl2pPr marL="141534" indent="0">
              <a:buNone/>
              <a:defRPr sz="625" b="1"/>
            </a:lvl2pPr>
            <a:lvl3pPr marL="283068" indent="0">
              <a:buNone/>
              <a:defRPr sz="554" b="1"/>
            </a:lvl3pPr>
            <a:lvl4pPr marL="424603" indent="0">
              <a:buNone/>
              <a:defRPr sz="500" b="1"/>
            </a:lvl4pPr>
            <a:lvl5pPr marL="566137" indent="0">
              <a:buNone/>
              <a:defRPr sz="500" b="1"/>
            </a:lvl5pPr>
            <a:lvl6pPr marL="707671" indent="0">
              <a:buNone/>
              <a:defRPr sz="500" b="1"/>
            </a:lvl6pPr>
            <a:lvl7pPr marL="849205" indent="0">
              <a:buNone/>
              <a:defRPr sz="500" b="1"/>
            </a:lvl7pPr>
            <a:lvl8pPr marL="990739" indent="0">
              <a:buNone/>
              <a:defRPr sz="500" b="1"/>
            </a:lvl8pPr>
            <a:lvl9pPr marL="1132274" indent="0">
              <a:buNone/>
              <a:defRPr sz="500" b="1"/>
            </a:lvl9pPr>
          </a:lstStyle>
          <a:p>
            <a:pPr lvl="0"/>
            <a:r>
              <a:rPr lang="en-US"/>
              <a:t>Click to edit Master text styles</a:t>
            </a:r>
          </a:p>
        </p:txBody>
      </p:sp>
      <p:sp>
        <p:nvSpPr>
          <p:cNvPr id="6" name="Content Placeholder 5"/>
          <p:cNvSpPr>
            <a:spLocks noGrp="1"/>
          </p:cNvSpPr>
          <p:nvPr>
            <p:ph sz="quarter" idx="4"/>
          </p:nvPr>
        </p:nvSpPr>
        <p:spPr>
          <a:xfrm>
            <a:off x="6193602" y="2174875"/>
            <a:ext cx="5388681" cy="3951387"/>
          </a:xfrm>
        </p:spPr>
        <p:txBody>
          <a:bodyPr/>
          <a:lstStyle>
            <a:lvl1pPr>
              <a:defRPr sz="750"/>
            </a:lvl1pPr>
            <a:lvl2pPr>
              <a:defRPr sz="625"/>
            </a:lvl2pPr>
            <a:lvl3pPr>
              <a:defRPr sz="554"/>
            </a:lvl3pPr>
            <a:lvl4pPr>
              <a:defRPr sz="500"/>
            </a:lvl4pPr>
            <a:lvl5pPr>
              <a:defRPr sz="500"/>
            </a:lvl5pPr>
            <a:lvl6pPr>
              <a:defRPr sz="500"/>
            </a:lvl6pPr>
            <a:lvl7pPr>
              <a:defRPr sz="500"/>
            </a:lvl7pPr>
            <a:lvl8pPr>
              <a:defRPr sz="500"/>
            </a:lvl8pPr>
            <a:lvl9pPr>
              <a:defRPr sz="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8693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536178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29115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718" y="272852"/>
            <a:ext cx="4011083" cy="1162348"/>
          </a:xfrm>
        </p:spPr>
        <p:txBody>
          <a:bodyPr anchor="b"/>
          <a:lstStyle>
            <a:lvl1pPr algn="l">
              <a:defRPr sz="625" b="1"/>
            </a:lvl1pPr>
          </a:lstStyle>
          <a:p>
            <a:r>
              <a:rPr lang="en-US"/>
              <a:t>Click to edit Master title style</a:t>
            </a:r>
          </a:p>
        </p:txBody>
      </p:sp>
      <p:sp>
        <p:nvSpPr>
          <p:cNvPr id="3" name="Content Placeholder 2"/>
          <p:cNvSpPr>
            <a:spLocks noGrp="1"/>
          </p:cNvSpPr>
          <p:nvPr>
            <p:ph idx="1"/>
          </p:nvPr>
        </p:nvSpPr>
        <p:spPr>
          <a:xfrm>
            <a:off x="4766616" y="272852"/>
            <a:ext cx="6815667" cy="5853410"/>
          </a:xfrm>
        </p:spPr>
        <p:txBody>
          <a:bodyPr/>
          <a:lstStyle>
            <a:lvl1pPr>
              <a:defRPr sz="982"/>
            </a:lvl1pPr>
            <a:lvl2pPr>
              <a:defRPr sz="875"/>
            </a:lvl2pPr>
            <a:lvl3pPr>
              <a:defRPr sz="750"/>
            </a:lvl3pPr>
            <a:lvl4pPr>
              <a:defRPr sz="625"/>
            </a:lvl4pPr>
            <a:lvl5pPr>
              <a:defRPr sz="625"/>
            </a:lvl5pPr>
            <a:lvl6pPr>
              <a:defRPr sz="625"/>
            </a:lvl6pPr>
            <a:lvl7pPr>
              <a:defRPr sz="625"/>
            </a:lvl7pPr>
            <a:lvl8pPr>
              <a:defRPr sz="625"/>
            </a:lvl8pPr>
            <a:lvl9pPr>
              <a:defRPr sz="6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718" y="1435199"/>
            <a:ext cx="4011083" cy="4691063"/>
          </a:xfrm>
        </p:spPr>
        <p:txBody>
          <a:bodyPr/>
          <a:lstStyle>
            <a:lvl1pPr marL="0" indent="0">
              <a:buNone/>
              <a:defRPr sz="429"/>
            </a:lvl1pPr>
            <a:lvl2pPr marL="141534" indent="0">
              <a:buNone/>
              <a:defRPr sz="375"/>
            </a:lvl2pPr>
            <a:lvl3pPr marL="283068" indent="0">
              <a:buNone/>
              <a:defRPr sz="304"/>
            </a:lvl3pPr>
            <a:lvl4pPr marL="424603" indent="0">
              <a:buNone/>
              <a:defRPr sz="286"/>
            </a:lvl4pPr>
            <a:lvl5pPr marL="566137" indent="0">
              <a:buNone/>
              <a:defRPr sz="286"/>
            </a:lvl5pPr>
            <a:lvl6pPr marL="707671" indent="0">
              <a:buNone/>
              <a:defRPr sz="286"/>
            </a:lvl6pPr>
            <a:lvl7pPr marL="849205" indent="0">
              <a:buNone/>
              <a:defRPr sz="286"/>
            </a:lvl7pPr>
            <a:lvl8pPr marL="990739" indent="0">
              <a:buNone/>
              <a:defRPr sz="286"/>
            </a:lvl8pPr>
            <a:lvl9pPr marL="1132274" indent="0">
              <a:buNone/>
              <a:defRPr sz="286"/>
            </a:lvl9pPr>
          </a:lstStyle>
          <a:p>
            <a:pPr lvl="0"/>
            <a:r>
              <a:rPr lang="en-US"/>
              <a:t>Click to edit Master text styles</a:t>
            </a:r>
          </a:p>
        </p:txBody>
      </p:sp>
    </p:spTree>
    <p:extLst>
      <p:ext uri="{BB962C8B-B14F-4D97-AF65-F5344CB8AC3E}">
        <p14:creationId xmlns:p14="http://schemas.microsoft.com/office/powerpoint/2010/main" val="2276366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79" y="286603"/>
            <a:ext cx="10115203" cy="1450757"/>
          </a:xfrm>
        </p:spPr>
        <p:txBody>
          <a:bodyPr>
            <a:normAutofit/>
          </a:bodyPr>
          <a:lstStyle>
            <a:lvl1pPr>
              <a:defRPr sz="4800"/>
            </a:lvl1pPr>
          </a:lstStyle>
          <a:p>
            <a:r>
              <a:rPr lang="en-US" dirty="0"/>
              <a:t>Click to edit Master title style</a:t>
            </a:r>
          </a:p>
        </p:txBody>
      </p:sp>
      <p:sp>
        <p:nvSpPr>
          <p:cNvPr id="3" name="Content Placeholder 2"/>
          <p:cNvSpPr>
            <a:spLocks noGrp="1"/>
          </p:cNvSpPr>
          <p:nvPr>
            <p:ph idx="1"/>
          </p:nvPr>
        </p:nvSpPr>
        <p:spPr>
          <a:xfrm>
            <a:off x="1097280" y="2039814"/>
            <a:ext cx="10115202" cy="3829279"/>
          </a:xfrm>
        </p:spPr>
        <p:txBody>
          <a:bodyPr/>
          <a:lstStyle>
            <a:lvl1pPr>
              <a:defRPr sz="3400"/>
            </a:lvl1pPr>
            <a:lvl2pPr>
              <a:defRPr sz="2400">
                <a:solidFill>
                  <a:schemeClr val="accent3">
                    <a:lumMod val="75000"/>
                  </a:schemeClr>
                </a:solidFill>
              </a:defRPr>
            </a:lvl2pPr>
            <a:lvl3pPr>
              <a:defRPr sz="20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5AE80CB3-252E-46B9-B132-2607CEA20655}" type="datetime1">
              <a:rPr lang="en-US" smtClean="0"/>
              <a:t>9/5/2024</a:t>
            </a:fld>
            <a:endParaRPr lang="en-US" dirty="0"/>
          </a:p>
        </p:txBody>
      </p:sp>
      <p:sp>
        <p:nvSpPr>
          <p:cNvPr id="5" name="Footer Placeholder 4"/>
          <p:cNvSpPr>
            <a:spLocks noGrp="1"/>
          </p:cNvSpPr>
          <p:nvPr>
            <p:ph type="ftr" sz="quarter" idx="11"/>
          </p:nvPr>
        </p:nvSpPr>
        <p:spPr/>
        <p:txBody>
          <a:bodyPr/>
          <a:lstStyle/>
          <a:p>
            <a:r>
              <a:rPr lang="en-US"/>
              <a:t>MHDO Board Meeting September 5, 2024</a:t>
            </a:r>
            <a:endParaRPr lang="en-US" dirty="0"/>
          </a:p>
        </p:txBody>
      </p:sp>
      <p:sp>
        <p:nvSpPr>
          <p:cNvPr id="6" name="Slide Number Placeholder 5"/>
          <p:cNvSpPr>
            <a:spLocks noGrp="1"/>
          </p:cNvSpPr>
          <p:nvPr>
            <p:ph type="sldNum" sz="quarter" idx="12"/>
          </p:nvPr>
        </p:nvSpPr>
        <p:spPr/>
        <p:txBody>
          <a:bodyPr/>
          <a:lstStyle>
            <a:lvl1pPr>
              <a:defRPr sz="2200"/>
            </a:lvl1pPr>
          </a:lstStyle>
          <a:p>
            <a:fld id="{4CE482DC-2269-4F26-9D2A-7E44B1A4CD85}"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82" y="4800700"/>
            <a:ext cx="7315435" cy="566539"/>
          </a:xfrm>
        </p:spPr>
        <p:txBody>
          <a:bodyPr anchor="b"/>
          <a:lstStyle>
            <a:lvl1pPr algn="l">
              <a:defRPr sz="625" b="1"/>
            </a:lvl1pPr>
          </a:lstStyle>
          <a:p>
            <a:r>
              <a:rPr lang="en-US"/>
              <a:t>Click to edit Master title style</a:t>
            </a:r>
          </a:p>
        </p:txBody>
      </p:sp>
      <p:sp>
        <p:nvSpPr>
          <p:cNvPr id="3" name="Picture Placeholder 2"/>
          <p:cNvSpPr>
            <a:spLocks noGrp="1"/>
          </p:cNvSpPr>
          <p:nvPr>
            <p:ph type="pic" idx="1"/>
          </p:nvPr>
        </p:nvSpPr>
        <p:spPr>
          <a:xfrm>
            <a:off x="2389482" y="612676"/>
            <a:ext cx="7315435" cy="4115098"/>
          </a:xfrm>
        </p:spPr>
        <p:txBody>
          <a:bodyPr/>
          <a:lstStyle>
            <a:lvl1pPr marL="0" indent="0">
              <a:buNone/>
              <a:defRPr sz="982"/>
            </a:lvl1pPr>
            <a:lvl2pPr marL="141534" indent="0">
              <a:buNone/>
              <a:defRPr sz="875"/>
            </a:lvl2pPr>
            <a:lvl3pPr marL="283068" indent="0">
              <a:buNone/>
              <a:defRPr sz="750"/>
            </a:lvl3pPr>
            <a:lvl4pPr marL="424603" indent="0">
              <a:buNone/>
              <a:defRPr sz="625"/>
            </a:lvl4pPr>
            <a:lvl5pPr marL="566137" indent="0">
              <a:buNone/>
              <a:defRPr sz="625"/>
            </a:lvl5pPr>
            <a:lvl6pPr marL="707671" indent="0">
              <a:buNone/>
              <a:defRPr sz="625"/>
            </a:lvl6pPr>
            <a:lvl7pPr marL="849205" indent="0">
              <a:buNone/>
              <a:defRPr sz="625"/>
            </a:lvl7pPr>
            <a:lvl8pPr marL="990739" indent="0">
              <a:buNone/>
              <a:defRPr sz="625"/>
            </a:lvl8pPr>
            <a:lvl9pPr marL="1132274" indent="0">
              <a:buNone/>
              <a:defRPr sz="625"/>
            </a:lvl9pPr>
          </a:lstStyle>
          <a:p>
            <a:pPr lvl="0"/>
            <a:endParaRPr lang="en-US" noProof="0" dirty="0"/>
          </a:p>
        </p:txBody>
      </p:sp>
      <p:sp>
        <p:nvSpPr>
          <p:cNvPr id="4" name="Text Placeholder 3"/>
          <p:cNvSpPr>
            <a:spLocks noGrp="1"/>
          </p:cNvSpPr>
          <p:nvPr>
            <p:ph type="body" sz="half" idx="2"/>
          </p:nvPr>
        </p:nvSpPr>
        <p:spPr>
          <a:xfrm>
            <a:off x="2389482" y="5367238"/>
            <a:ext cx="7315435" cy="805160"/>
          </a:xfrm>
        </p:spPr>
        <p:txBody>
          <a:bodyPr/>
          <a:lstStyle>
            <a:lvl1pPr marL="0" indent="0">
              <a:buNone/>
              <a:defRPr sz="429"/>
            </a:lvl1pPr>
            <a:lvl2pPr marL="141534" indent="0">
              <a:buNone/>
              <a:defRPr sz="375"/>
            </a:lvl2pPr>
            <a:lvl3pPr marL="283068" indent="0">
              <a:buNone/>
              <a:defRPr sz="304"/>
            </a:lvl3pPr>
            <a:lvl4pPr marL="424603" indent="0">
              <a:buNone/>
              <a:defRPr sz="286"/>
            </a:lvl4pPr>
            <a:lvl5pPr marL="566137" indent="0">
              <a:buNone/>
              <a:defRPr sz="286"/>
            </a:lvl5pPr>
            <a:lvl6pPr marL="707671" indent="0">
              <a:buNone/>
              <a:defRPr sz="286"/>
            </a:lvl6pPr>
            <a:lvl7pPr marL="849205" indent="0">
              <a:buNone/>
              <a:defRPr sz="286"/>
            </a:lvl7pPr>
            <a:lvl8pPr marL="990739" indent="0">
              <a:buNone/>
              <a:defRPr sz="286"/>
            </a:lvl8pPr>
            <a:lvl9pPr marL="1132274" indent="0">
              <a:buNone/>
              <a:defRPr sz="286"/>
            </a:lvl9pPr>
          </a:lstStyle>
          <a:p>
            <a:pPr lvl="0"/>
            <a:r>
              <a:rPr lang="en-US"/>
              <a:t>Click to edit Master text styles</a:t>
            </a:r>
          </a:p>
        </p:txBody>
      </p:sp>
    </p:spTree>
    <p:extLst>
      <p:ext uri="{BB962C8B-B14F-4D97-AF65-F5344CB8AC3E}">
        <p14:creationId xmlns:p14="http://schemas.microsoft.com/office/powerpoint/2010/main" val="5339894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95990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2898" y="265410"/>
            <a:ext cx="2929820" cy="644326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2852" y="265410"/>
            <a:ext cx="8733602" cy="64432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10902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F70D4F-12B1-4587-AABF-CF46769CB8BD}" type="datetime1">
              <a:rPr lang="en-US" smtClean="0"/>
              <a:t>9/5/2024</a:t>
            </a:fld>
            <a:endParaRPr lang="en-US" dirty="0"/>
          </a:p>
        </p:txBody>
      </p:sp>
      <p:sp>
        <p:nvSpPr>
          <p:cNvPr id="5" name="Footer Placeholder 4"/>
          <p:cNvSpPr>
            <a:spLocks noGrp="1"/>
          </p:cNvSpPr>
          <p:nvPr>
            <p:ph type="ftr" sz="quarter" idx="11"/>
          </p:nvPr>
        </p:nvSpPr>
        <p:spPr/>
        <p:txBody>
          <a:bodyPr/>
          <a:lstStyle/>
          <a:p>
            <a:r>
              <a:rPr lang="en-US"/>
              <a:t>MHDO Board Meeting September 5, 2024</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197703"/>
            <a:ext cx="10058400" cy="1450757"/>
          </a:xfrm>
        </p:spPr>
        <p:txBody>
          <a:bodyPr/>
          <a:lstStyle>
            <a:lvl1pPr>
              <a:defRPr lang="en-US" dirty="0"/>
            </a:lvl1p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749B3F-2196-4A6A-8967-857B6FE87529}" type="datetime1">
              <a:rPr lang="en-US" smtClean="0"/>
              <a:t>9/5/2024</a:t>
            </a:fld>
            <a:endParaRPr lang="en-US" dirty="0"/>
          </a:p>
        </p:txBody>
      </p:sp>
      <p:sp>
        <p:nvSpPr>
          <p:cNvPr id="6" name="Footer Placeholder 5"/>
          <p:cNvSpPr>
            <a:spLocks noGrp="1"/>
          </p:cNvSpPr>
          <p:nvPr>
            <p:ph type="ftr" sz="quarter" idx="11"/>
          </p:nvPr>
        </p:nvSpPr>
        <p:spPr/>
        <p:txBody>
          <a:bodyPr/>
          <a:lstStyle/>
          <a:p>
            <a:r>
              <a:rPr lang="en-US"/>
              <a:t>MHDO Board Meeting September 5, 2024</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0E1C6A-4F4E-4A84-85D9-D10B31696C66}" type="datetime1">
              <a:rPr lang="en-US" smtClean="0"/>
              <a:t>9/5/2024</a:t>
            </a:fld>
            <a:endParaRPr lang="en-US" dirty="0"/>
          </a:p>
        </p:txBody>
      </p:sp>
      <p:sp>
        <p:nvSpPr>
          <p:cNvPr id="8" name="Footer Placeholder 7"/>
          <p:cNvSpPr>
            <a:spLocks noGrp="1"/>
          </p:cNvSpPr>
          <p:nvPr>
            <p:ph type="ftr" sz="quarter" idx="11"/>
          </p:nvPr>
        </p:nvSpPr>
        <p:spPr/>
        <p:txBody>
          <a:bodyPr/>
          <a:lstStyle/>
          <a:p>
            <a:r>
              <a:rPr lang="en-US"/>
              <a:t>MHDO Board Meeting September 5, 2024</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8262C9-39B8-4821-B774-777D2117D454}" type="datetime1">
              <a:rPr lang="en-US" smtClean="0"/>
              <a:t>9/5/2024</a:t>
            </a:fld>
            <a:endParaRPr lang="en-US" dirty="0"/>
          </a:p>
        </p:txBody>
      </p:sp>
      <p:sp>
        <p:nvSpPr>
          <p:cNvPr id="4" name="Footer Placeholder 3"/>
          <p:cNvSpPr>
            <a:spLocks noGrp="1"/>
          </p:cNvSpPr>
          <p:nvPr>
            <p:ph type="ftr" sz="quarter" idx="11"/>
          </p:nvPr>
        </p:nvSpPr>
        <p:spPr/>
        <p:txBody>
          <a:bodyPr/>
          <a:lstStyle/>
          <a:p>
            <a:r>
              <a:rPr lang="en-US"/>
              <a:t>MHDO Board Meeting September 5, 2024</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2A1126A-580C-4C71-842B-60A3D40DA4BD}" type="datetime1">
              <a:rPr lang="en-US" smtClean="0"/>
              <a:t>9/5/2024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MHDO Board Meeting September 5, 2024</a:t>
            </a:r>
            <a:endParaRPr lang="en-US" dirty="0"/>
          </a:p>
        </p:txBody>
      </p:sp>
      <p:sp>
        <p:nvSpPr>
          <p:cNvPr id="9" name="Slide Number Placeholder 8"/>
          <p:cNvSpPr>
            <a:spLocks noGrp="1"/>
          </p:cNvSpPr>
          <p:nvPr>
            <p:ph type="sldNum" sz="quarter" idx="12"/>
          </p:nvPr>
        </p:nvSpPr>
        <p:spPr/>
        <p:txBody>
          <a:bodyPr/>
          <a:lstStyle>
            <a:lvl1pPr>
              <a:defRPr sz="2200"/>
            </a:lvl1p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2600" b="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95D7044-A5E2-46A2-9156-7D0843EF93F9}" type="datetime1">
              <a:rPr lang="en-US" smtClean="0"/>
              <a:t>9/5/2024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t>MHDO Board Meeting September 5, 2024</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290A40-2CF6-4D08-AC0D-58EC4029C878}" type="datetime1">
              <a:rPr lang="en-US" smtClean="0"/>
              <a:t>9/5/2024</a:t>
            </a:fld>
            <a:endParaRPr lang="en-US" dirty="0"/>
          </a:p>
        </p:txBody>
      </p:sp>
      <p:sp>
        <p:nvSpPr>
          <p:cNvPr id="6" name="Footer Placeholder 5"/>
          <p:cNvSpPr>
            <a:spLocks noGrp="1"/>
          </p:cNvSpPr>
          <p:nvPr>
            <p:ph type="ftr" sz="quarter" idx="11"/>
          </p:nvPr>
        </p:nvSpPr>
        <p:spPr/>
        <p:txBody>
          <a:bodyPr/>
          <a:lstStyle/>
          <a:p>
            <a:r>
              <a:rPr lang="en-US"/>
              <a:t>MHDO Board Meeting September 5, 2024</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A927393-BBD9-4678-9E08-9B29B6C8B593}" type="datetime1">
              <a:rPr lang="en-US" smtClean="0"/>
              <a:t>9/5/2024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MHDO Board Meeting September 5, 2024</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1026" name="Rectangle 36"/>
          <p:cNvSpPr>
            <a:spLocks noChangeArrowheads="1"/>
          </p:cNvSpPr>
          <p:nvPr userDrawn="1"/>
        </p:nvSpPr>
        <p:spPr bwMode="auto">
          <a:xfrm>
            <a:off x="0" y="0"/>
            <a:ext cx="12192000" cy="1000125"/>
          </a:xfrm>
          <a:prstGeom prst="rect">
            <a:avLst/>
          </a:prstGeom>
          <a:solidFill>
            <a:srgbClr val="9E1B34"/>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27" name="Rectangle 33"/>
          <p:cNvSpPr>
            <a:spLocks noChangeArrowheads="1"/>
          </p:cNvSpPr>
          <p:nvPr userDrawn="1"/>
        </p:nvSpPr>
        <p:spPr bwMode="auto">
          <a:xfrm>
            <a:off x="192852" y="1174750"/>
            <a:ext cx="2770481"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28" name="Text Box 14"/>
          <p:cNvSpPr txBox="1">
            <a:spLocks noChangeArrowheads="1"/>
          </p:cNvSpPr>
          <p:nvPr userDrawn="1"/>
        </p:nvSpPr>
        <p:spPr bwMode="auto">
          <a:xfrm>
            <a:off x="166394" y="6743898"/>
            <a:ext cx="698500" cy="68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175" tIns="10086" rIns="20175" bIns="10086">
            <a:spAutoFit/>
          </a:bodyPr>
          <a:lstStyle>
            <a:lvl1pPr defTabSz="652463" eaLnBrk="0" hangingPunct="0">
              <a:defRPr sz="2100">
                <a:solidFill>
                  <a:schemeClr val="tx1"/>
                </a:solidFill>
                <a:latin typeface="Arial Narrow" pitchFamily="34" charset="0"/>
              </a:defRPr>
            </a:lvl1pPr>
            <a:lvl2pPr marL="742950" indent="-285750" defTabSz="652463" eaLnBrk="0" hangingPunct="0">
              <a:defRPr sz="2100">
                <a:solidFill>
                  <a:schemeClr val="tx1"/>
                </a:solidFill>
                <a:latin typeface="Arial Narrow" pitchFamily="34" charset="0"/>
              </a:defRPr>
            </a:lvl2pPr>
            <a:lvl3pPr marL="1143000" indent="-228600" defTabSz="652463" eaLnBrk="0" hangingPunct="0">
              <a:defRPr sz="2100">
                <a:solidFill>
                  <a:schemeClr val="tx1"/>
                </a:solidFill>
                <a:latin typeface="Arial Narrow" pitchFamily="34" charset="0"/>
              </a:defRPr>
            </a:lvl3pPr>
            <a:lvl4pPr marL="1600200" indent="-228600" defTabSz="652463" eaLnBrk="0" hangingPunct="0">
              <a:defRPr sz="2100">
                <a:solidFill>
                  <a:schemeClr val="tx1"/>
                </a:solidFill>
                <a:latin typeface="Arial Narrow" pitchFamily="34" charset="0"/>
              </a:defRPr>
            </a:lvl4pPr>
            <a:lvl5pPr marL="2057400" indent="-228600" defTabSz="652463" eaLnBrk="0" hangingPunct="0">
              <a:defRPr sz="2100">
                <a:solidFill>
                  <a:schemeClr val="tx1"/>
                </a:solidFill>
                <a:latin typeface="Arial Narrow" pitchFamily="34" charset="0"/>
              </a:defRPr>
            </a:lvl5pPr>
            <a:lvl6pPr marL="2514600" indent="-228600" defTabSz="652463" eaLnBrk="0" fontAlgn="base" hangingPunct="0">
              <a:spcBef>
                <a:spcPct val="0"/>
              </a:spcBef>
              <a:spcAft>
                <a:spcPct val="0"/>
              </a:spcAft>
              <a:defRPr sz="2100">
                <a:solidFill>
                  <a:schemeClr val="tx1"/>
                </a:solidFill>
                <a:latin typeface="Arial Narrow" pitchFamily="34" charset="0"/>
              </a:defRPr>
            </a:lvl6pPr>
            <a:lvl7pPr marL="2971800" indent="-228600" defTabSz="652463" eaLnBrk="0" fontAlgn="base" hangingPunct="0">
              <a:spcBef>
                <a:spcPct val="0"/>
              </a:spcBef>
              <a:spcAft>
                <a:spcPct val="0"/>
              </a:spcAft>
              <a:defRPr sz="2100">
                <a:solidFill>
                  <a:schemeClr val="tx1"/>
                </a:solidFill>
                <a:latin typeface="Arial Narrow" pitchFamily="34" charset="0"/>
              </a:defRPr>
            </a:lvl7pPr>
            <a:lvl8pPr marL="3429000" indent="-228600" defTabSz="652463" eaLnBrk="0" fontAlgn="base" hangingPunct="0">
              <a:spcBef>
                <a:spcPct val="0"/>
              </a:spcBef>
              <a:spcAft>
                <a:spcPct val="0"/>
              </a:spcAft>
              <a:defRPr sz="2100">
                <a:solidFill>
                  <a:schemeClr val="tx1"/>
                </a:solidFill>
                <a:latin typeface="Arial Narrow" pitchFamily="34" charset="0"/>
              </a:defRPr>
            </a:lvl8pPr>
            <a:lvl9pPr marL="3886200" indent="-228600" defTabSz="652463" eaLnBrk="0" fontAlgn="base" hangingPunct="0">
              <a:spcBef>
                <a:spcPct val="0"/>
              </a:spcBef>
              <a:spcAft>
                <a:spcPct val="0"/>
              </a:spcAft>
              <a:defRPr sz="2100">
                <a:solidFill>
                  <a:schemeClr val="tx1"/>
                </a:solidFill>
                <a:latin typeface="Arial Narrow" pitchFamily="34" charset="0"/>
              </a:defRPr>
            </a:lvl9pPr>
          </a:lstStyle>
          <a:p>
            <a:pPr>
              <a:lnSpc>
                <a:spcPct val="65000"/>
              </a:lnSpc>
              <a:spcBef>
                <a:spcPct val="50000"/>
              </a:spcBef>
            </a:pPr>
            <a:r>
              <a:rPr lang="en-US" altLang="en-US" sz="100" b="1" dirty="0">
                <a:solidFill>
                  <a:schemeClr val="bg2"/>
                </a:solidFill>
                <a:latin typeface="Arial" charset="0"/>
              </a:rPr>
              <a:t>TEMPLATE DESIGN © 2008</a:t>
            </a:r>
          </a:p>
          <a:p>
            <a:pPr>
              <a:lnSpc>
                <a:spcPct val="65000"/>
              </a:lnSpc>
              <a:spcBef>
                <a:spcPct val="50000"/>
              </a:spcBef>
            </a:pPr>
            <a:r>
              <a:rPr lang="en-US" altLang="en-US" sz="214" b="1" dirty="0">
                <a:solidFill>
                  <a:schemeClr val="bg2"/>
                </a:solidFill>
                <a:latin typeface="Arial" charset="0"/>
              </a:rPr>
              <a:t>www.PosterPresentations.com</a:t>
            </a:r>
          </a:p>
        </p:txBody>
      </p:sp>
      <p:sp>
        <p:nvSpPr>
          <p:cNvPr id="1029" name="Rectangle 15"/>
          <p:cNvSpPr>
            <a:spLocks noGrp="1" noChangeArrowheads="1"/>
          </p:cNvSpPr>
          <p:nvPr>
            <p:ph type="title"/>
          </p:nvPr>
        </p:nvSpPr>
        <p:spPr bwMode="auto">
          <a:xfrm>
            <a:off x="266935" y="265410"/>
            <a:ext cx="11645783" cy="458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2982" tIns="56480" rIns="112982" bIns="56480" numCol="1" anchor="ctr" anchorCtr="0" compatLnSpc="1">
            <a:prstTxWarp prst="textNoShape">
              <a:avLst/>
            </a:prstTxWarp>
          </a:bodyPr>
          <a:lstStyle/>
          <a:p>
            <a:pPr lvl="0"/>
            <a:r>
              <a:rPr lang="en-US" altLang="en-US"/>
              <a:t>Click to edit Master title style</a:t>
            </a:r>
          </a:p>
        </p:txBody>
      </p:sp>
      <p:sp>
        <p:nvSpPr>
          <p:cNvPr id="1030" name="Rectangle 16"/>
          <p:cNvSpPr>
            <a:spLocks noGrp="1" noChangeArrowheads="1"/>
          </p:cNvSpPr>
          <p:nvPr>
            <p:ph type="body" idx="1"/>
          </p:nvPr>
        </p:nvSpPr>
        <p:spPr bwMode="auto">
          <a:xfrm>
            <a:off x="192852" y="1174750"/>
            <a:ext cx="2770481" cy="5533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64999" tIns="564999" rIns="564999" bIns="564999"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031" name="Rectangle 25"/>
          <p:cNvSpPr>
            <a:spLocks noChangeArrowheads="1"/>
          </p:cNvSpPr>
          <p:nvPr userDrawn="1"/>
        </p:nvSpPr>
        <p:spPr bwMode="auto">
          <a:xfrm>
            <a:off x="0" y="0"/>
            <a:ext cx="12192000" cy="68580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32" name="Rectangle 32"/>
          <p:cNvSpPr>
            <a:spLocks noChangeArrowheads="1"/>
          </p:cNvSpPr>
          <p:nvPr userDrawn="1"/>
        </p:nvSpPr>
        <p:spPr bwMode="auto">
          <a:xfrm>
            <a:off x="3192051" y="1174750"/>
            <a:ext cx="2772833"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33" name="Rectangle 34"/>
          <p:cNvSpPr>
            <a:spLocks noChangeArrowheads="1"/>
          </p:cNvSpPr>
          <p:nvPr userDrawn="1"/>
        </p:nvSpPr>
        <p:spPr bwMode="auto">
          <a:xfrm>
            <a:off x="6187135" y="1174750"/>
            <a:ext cx="2772833"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34" name="Rectangle 35"/>
          <p:cNvSpPr>
            <a:spLocks noChangeArrowheads="1"/>
          </p:cNvSpPr>
          <p:nvPr userDrawn="1"/>
        </p:nvSpPr>
        <p:spPr bwMode="auto">
          <a:xfrm>
            <a:off x="9188685" y="1174750"/>
            <a:ext cx="2772833"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Tree>
    <p:extLst>
      <p:ext uri="{BB962C8B-B14F-4D97-AF65-F5344CB8AC3E}">
        <p14:creationId xmlns:p14="http://schemas.microsoft.com/office/powerpoint/2010/main" val="3965651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dt="0"/>
  <p:txStyles>
    <p:titleStyle>
      <a:lvl1pPr algn="ctr" defTabSz="201981" rtl="0" eaLnBrk="0" fontAlgn="base" hangingPunct="0">
        <a:spcBef>
          <a:spcPct val="0"/>
        </a:spcBef>
        <a:spcAft>
          <a:spcPct val="0"/>
        </a:spcAft>
        <a:defRPr sz="1893">
          <a:solidFill>
            <a:srgbClr val="FFFFFF"/>
          </a:solidFill>
          <a:latin typeface="+mj-lt"/>
          <a:ea typeface="+mj-ea"/>
          <a:cs typeface="+mj-cs"/>
        </a:defRPr>
      </a:lvl1pPr>
      <a:lvl2pPr algn="ctr" defTabSz="201981" rtl="0" eaLnBrk="0" fontAlgn="base" hangingPunct="0">
        <a:spcBef>
          <a:spcPct val="0"/>
        </a:spcBef>
        <a:spcAft>
          <a:spcPct val="0"/>
        </a:spcAft>
        <a:defRPr sz="1893">
          <a:solidFill>
            <a:srgbClr val="FFFFFF"/>
          </a:solidFill>
          <a:latin typeface="Arial Black" pitchFamily="34" charset="0"/>
        </a:defRPr>
      </a:lvl2pPr>
      <a:lvl3pPr algn="ctr" defTabSz="201981" rtl="0" eaLnBrk="0" fontAlgn="base" hangingPunct="0">
        <a:spcBef>
          <a:spcPct val="0"/>
        </a:spcBef>
        <a:spcAft>
          <a:spcPct val="0"/>
        </a:spcAft>
        <a:defRPr sz="1893">
          <a:solidFill>
            <a:srgbClr val="FFFFFF"/>
          </a:solidFill>
          <a:latin typeface="Arial Black" pitchFamily="34" charset="0"/>
        </a:defRPr>
      </a:lvl3pPr>
      <a:lvl4pPr algn="ctr" defTabSz="201981" rtl="0" eaLnBrk="0" fontAlgn="base" hangingPunct="0">
        <a:spcBef>
          <a:spcPct val="0"/>
        </a:spcBef>
        <a:spcAft>
          <a:spcPct val="0"/>
        </a:spcAft>
        <a:defRPr sz="1893">
          <a:solidFill>
            <a:srgbClr val="FFFFFF"/>
          </a:solidFill>
          <a:latin typeface="Arial Black" pitchFamily="34" charset="0"/>
        </a:defRPr>
      </a:lvl4pPr>
      <a:lvl5pPr algn="ctr" defTabSz="201981" rtl="0" eaLnBrk="0" fontAlgn="base" hangingPunct="0">
        <a:spcBef>
          <a:spcPct val="0"/>
        </a:spcBef>
        <a:spcAft>
          <a:spcPct val="0"/>
        </a:spcAft>
        <a:defRPr sz="1893">
          <a:solidFill>
            <a:srgbClr val="FFFFFF"/>
          </a:solidFill>
          <a:latin typeface="Arial Black" pitchFamily="34" charset="0"/>
        </a:defRPr>
      </a:lvl5pPr>
      <a:lvl6pPr marL="141534" algn="ctr" defTabSz="201981" rtl="0" fontAlgn="base">
        <a:spcBef>
          <a:spcPct val="0"/>
        </a:spcBef>
        <a:spcAft>
          <a:spcPct val="0"/>
        </a:spcAft>
        <a:defRPr sz="1893">
          <a:solidFill>
            <a:srgbClr val="FFFFFF"/>
          </a:solidFill>
          <a:latin typeface="Arial Black" pitchFamily="34" charset="0"/>
        </a:defRPr>
      </a:lvl6pPr>
      <a:lvl7pPr marL="283068" algn="ctr" defTabSz="201981" rtl="0" fontAlgn="base">
        <a:spcBef>
          <a:spcPct val="0"/>
        </a:spcBef>
        <a:spcAft>
          <a:spcPct val="0"/>
        </a:spcAft>
        <a:defRPr sz="1893">
          <a:solidFill>
            <a:srgbClr val="FFFFFF"/>
          </a:solidFill>
          <a:latin typeface="Arial Black" pitchFamily="34" charset="0"/>
        </a:defRPr>
      </a:lvl7pPr>
      <a:lvl8pPr marL="424603" algn="ctr" defTabSz="201981" rtl="0" fontAlgn="base">
        <a:spcBef>
          <a:spcPct val="0"/>
        </a:spcBef>
        <a:spcAft>
          <a:spcPct val="0"/>
        </a:spcAft>
        <a:defRPr sz="1893">
          <a:solidFill>
            <a:srgbClr val="FFFFFF"/>
          </a:solidFill>
          <a:latin typeface="Arial Black" pitchFamily="34" charset="0"/>
        </a:defRPr>
      </a:lvl8pPr>
      <a:lvl9pPr marL="566137" algn="ctr" defTabSz="201981" rtl="0" fontAlgn="base">
        <a:spcBef>
          <a:spcPct val="0"/>
        </a:spcBef>
        <a:spcAft>
          <a:spcPct val="0"/>
        </a:spcAft>
        <a:defRPr sz="1893">
          <a:solidFill>
            <a:srgbClr val="FFFFFF"/>
          </a:solidFill>
          <a:latin typeface="Arial Black" pitchFamily="34" charset="0"/>
        </a:defRPr>
      </a:lvl9pPr>
    </p:titleStyle>
    <p:bodyStyle>
      <a:lvl1pPr marL="75682" indent="-75682" algn="l" defTabSz="201981" rtl="0" eaLnBrk="0" fontAlgn="base" hangingPunct="0">
        <a:spcBef>
          <a:spcPct val="20000"/>
        </a:spcBef>
        <a:spcAft>
          <a:spcPct val="0"/>
        </a:spcAft>
        <a:buChar char="•"/>
        <a:defRPr sz="643">
          <a:solidFill>
            <a:schemeClr val="tx1"/>
          </a:solidFill>
          <a:latin typeface="+mn-lt"/>
          <a:ea typeface="+mn-ea"/>
          <a:cs typeface="+mn-cs"/>
        </a:defRPr>
      </a:lvl1pPr>
      <a:lvl2pPr marL="163649" indent="-62413" algn="l" defTabSz="201981" rtl="0" eaLnBrk="0" fontAlgn="base" hangingPunct="0">
        <a:spcBef>
          <a:spcPct val="20000"/>
        </a:spcBef>
        <a:spcAft>
          <a:spcPct val="0"/>
        </a:spcAft>
        <a:buChar char="–"/>
        <a:defRPr sz="643">
          <a:solidFill>
            <a:schemeClr val="tx1"/>
          </a:solidFill>
          <a:latin typeface="+mn-lt"/>
        </a:defRPr>
      </a:lvl2pPr>
      <a:lvl3pPr marL="252599" indent="-50618" algn="l" defTabSz="201981" rtl="0" eaLnBrk="0" fontAlgn="base" hangingPunct="0">
        <a:spcBef>
          <a:spcPct val="20000"/>
        </a:spcBef>
        <a:spcAft>
          <a:spcPct val="0"/>
        </a:spcAft>
        <a:buChar char="•"/>
        <a:defRPr sz="518">
          <a:solidFill>
            <a:schemeClr val="tx1"/>
          </a:solidFill>
          <a:latin typeface="+mn-lt"/>
        </a:defRPr>
      </a:lvl3pPr>
      <a:lvl4pPr marL="353836" indent="-50618" algn="l" defTabSz="201981" rtl="0" eaLnBrk="0" fontAlgn="base" hangingPunct="0">
        <a:spcBef>
          <a:spcPct val="20000"/>
        </a:spcBef>
        <a:spcAft>
          <a:spcPct val="0"/>
        </a:spcAft>
        <a:buChar char="–"/>
        <a:defRPr sz="429">
          <a:solidFill>
            <a:schemeClr val="tx1"/>
          </a:solidFill>
          <a:latin typeface="+mn-lt"/>
        </a:defRPr>
      </a:lvl4pPr>
      <a:lvl5pPr marL="455072" indent="-50618" algn="l" defTabSz="201981" rtl="0" eaLnBrk="0" fontAlgn="base" hangingPunct="0">
        <a:spcBef>
          <a:spcPct val="20000"/>
        </a:spcBef>
        <a:spcAft>
          <a:spcPct val="0"/>
        </a:spcAft>
        <a:buChar char="»"/>
        <a:defRPr sz="429">
          <a:solidFill>
            <a:schemeClr val="tx1"/>
          </a:solidFill>
          <a:latin typeface="+mn-lt"/>
        </a:defRPr>
      </a:lvl5pPr>
      <a:lvl6pPr marL="596606" indent="-50618" algn="l" defTabSz="201981" rtl="0" fontAlgn="base">
        <a:spcBef>
          <a:spcPct val="20000"/>
        </a:spcBef>
        <a:spcAft>
          <a:spcPct val="0"/>
        </a:spcAft>
        <a:buChar char="»"/>
        <a:defRPr sz="429">
          <a:solidFill>
            <a:schemeClr val="tx1"/>
          </a:solidFill>
          <a:latin typeface="+mn-lt"/>
        </a:defRPr>
      </a:lvl6pPr>
      <a:lvl7pPr marL="738140" indent="-50618" algn="l" defTabSz="201981" rtl="0" fontAlgn="base">
        <a:spcBef>
          <a:spcPct val="20000"/>
        </a:spcBef>
        <a:spcAft>
          <a:spcPct val="0"/>
        </a:spcAft>
        <a:buChar char="»"/>
        <a:defRPr sz="429">
          <a:solidFill>
            <a:schemeClr val="tx1"/>
          </a:solidFill>
          <a:latin typeface="+mn-lt"/>
        </a:defRPr>
      </a:lvl7pPr>
      <a:lvl8pPr marL="879674" indent="-50618" algn="l" defTabSz="201981" rtl="0" fontAlgn="base">
        <a:spcBef>
          <a:spcPct val="20000"/>
        </a:spcBef>
        <a:spcAft>
          <a:spcPct val="0"/>
        </a:spcAft>
        <a:buChar char="»"/>
        <a:defRPr sz="429">
          <a:solidFill>
            <a:schemeClr val="tx1"/>
          </a:solidFill>
          <a:latin typeface="+mn-lt"/>
        </a:defRPr>
      </a:lvl8pPr>
      <a:lvl9pPr marL="1021209" indent="-50618" algn="l" defTabSz="201981" rtl="0" fontAlgn="base">
        <a:spcBef>
          <a:spcPct val="20000"/>
        </a:spcBef>
        <a:spcAft>
          <a:spcPct val="0"/>
        </a:spcAft>
        <a:buChar char="»"/>
        <a:defRPr sz="429">
          <a:solidFill>
            <a:schemeClr val="tx1"/>
          </a:solidFill>
          <a:latin typeface="+mn-lt"/>
        </a:defRPr>
      </a:lvl9pPr>
    </p:bodyStyle>
    <p:otherStyle>
      <a:defPPr>
        <a:defRPr lang="en-US"/>
      </a:defPPr>
      <a:lvl1pPr marL="0" algn="l" defTabSz="283068" rtl="0" eaLnBrk="1" latinLnBrk="0" hangingPunct="1">
        <a:defRPr sz="554" kern="1200">
          <a:solidFill>
            <a:schemeClr val="tx1"/>
          </a:solidFill>
          <a:latin typeface="+mn-lt"/>
          <a:ea typeface="+mn-ea"/>
          <a:cs typeface="+mn-cs"/>
        </a:defRPr>
      </a:lvl1pPr>
      <a:lvl2pPr marL="141534" algn="l" defTabSz="283068" rtl="0" eaLnBrk="1" latinLnBrk="0" hangingPunct="1">
        <a:defRPr sz="554" kern="1200">
          <a:solidFill>
            <a:schemeClr val="tx1"/>
          </a:solidFill>
          <a:latin typeface="+mn-lt"/>
          <a:ea typeface="+mn-ea"/>
          <a:cs typeface="+mn-cs"/>
        </a:defRPr>
      </a:lvl2pPr>
      <a:lvl3pPr marL="283068" algn="l" defTabSz="283068" rtl="0" eaLnBrk="1" latinLnBrk="0" hangingPunct="1">
        <a:defRPr sz="554" kern="1200">
          <a:solidFill>
            <a:schemeClr val="tx1"/>
          </a:solidFill>
          <a:latin typeface="+mn-lt"/>
          <a:ea typeface="+mn-ea"/>
          <a:cs typeface="+mn-cs"/>
        </a:defRPr>
      </a:lvl3pPr>
      <a:lvl4pPr marL="424603" algn="l" defTabSz="283068" rtl="0" eaLnBrk="1" latinLnBrk="0" hangingPunct="1">
        <a:defRPr sz="554" kern="1200">
          <a:solidFill>
            <a:schemeClr val="tx1"/>
          </a:solidFill>
          <a:latin typeface="+mn-lt"/>
          <a:ea typeface="+mn-ea"/>
          <a:cs typeface="+mn-cs"/>
        </a:defRPr>
      </a:lvl4pPr>
      <a:lvl5pPr marL="566137" algn="l" defTabSz="283068" rtl="0" eaLnBrk="1" latinLnBrk="0" hangingPunct="1">
        <a:defRPr sz="554" kern="1200">
          <a:solidFill>
            <a:schemeClr val="tx1"/>
          </a:solidFill>
          <a:latin typeface="+mn-lt"/>
          <a:ea typeface="+mn-ea"/>
          <a:cs typeface="+mn-cs"/>
        </a:defRPr>
      </a:lvl5pPr>
      <a:lvl6pPr marL="707671" algn="l" defTabSz="283068" rtl="0" eaLnBrk="1" latinLnBrk="0" hangingPunct="1">
        <a:defRPr sz="554" kern="1200">
          <a:solidFill>
            <a:schemeClr val="tx1"/>
          </a:solidFill>
          <a:latin typeface="+mn-lt"/>
          <a:ea typeface="+mn-ea"/>
          <a:cs typeface="+mn-cs"/>
        </a:defRPr>
      </a:lvl6pPr>
      <a:lvl7pPr marL="849205" algn="l" defTabSz="283068" rtl="0" eaLnBrk="1" latinLnBrk="0" hangingPunct="1">
        <a:defRPr sz="554" kern="1200">
          <a:solidFill>
            <a:schemeClr val="tx1"/>
          </a:solidFill>
          <a:latin typeface="+mn-lt"/>
          <a:ea typeface="+mn-ea"/>
          <a:cs typeface="+mn-cs"/>
        </a:defRPr>
      </a:lvl7pPr>
      <a:lvl8pPr marL="990739" algn="l" defTabSz="283068" rtl="0" eaLnBrk="1" latinLnBrk="0" hangingPunct="1">
        <a:defRPr sz="554" kern="1200">
          <a:solidFill>
            <a:schemeClr val="tx1"/>
          </a:solidFill>
          <a:latin typeface="+mn-lt"/>
          <a:ea typeface="+mn-ea"/>
          <a:cs typeface="+mn-cs"/>
        </a:defRPr>
      </a:lvl8pPr>
      <a:lvl9pPr marL="1132274" algn="l" defTabSz="283068" rtl="0" eaLnBrk="1" latinLnBrk="0" hangingPunct="1">
        <a:defRPr sz="55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hdo.maine.gov/340B_hospitals.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comparemaine.org/?page=find-a-facility" TargetMode="External"/><Relationship Id="rId2" Type="http://schemas.openxmlformats.org/officeDocument/2006/relationships/hyperlink" Target="https://www.comparemaine.org/?page=profile&amp;provider=635"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79" y="9526"/>
            <a:ext cx="10115203" cy="1737360"/>
          </a:xfrm>
        </p:spPr>
        <p:txBody>
          <a:bodyPr>
            <a:normAutofit/>
          </a:bodyPr>
          <a:lstStyle/>
          <a:p>
            <a:r>
              <a:rPr lang="en-US" b="1" dirty="0">
                <a:solidFill>
                  <a:schemeClr val="tx1"/>
                </a:solidFill>
              </a:rPr>
              <a:t>Content</a:t>
            </a:r>
          </a:p>
        </p:txBody>
      </p:sp>
      <p:sp>
        <p:nvSpPr>
          <p:cNvPr id="3" name="Content Placeholder 2"/>
          <p:cNvSpPr>
            <a:spLocks noGrp="1"/>
          </p:cNvSpPr>
          <p:nvPr>
            <p:ph idx="1"/>
          </p:nvPr>
        </p:nvSpPr>
        <p:spPr>
          <a:xfrm>
            <a:off x="1097279" y="2105025"/>
            <a:ext cx="10115203" cy="3490768"/>
          </a:xfrm>
        </p:spPr>
        <p:txBody>
          <a:bodyPr>
            <a:noAutofit/>
          </a:bodyPr>
          <a:lstStyle/>
          <a:p>
            <a:pPr marL="342900" indent="-342900">
              <a:spcAft>
                <a:spcPts val="0"/>
              </a:spcAft>
              <a:buFont typeface="Calibri" panose="020F0502020204030204" pitchFamily="34" charset="0"/>
              <a:buAutoNum type="arabicPeriod"/>
            </a:pPr>
            <a:r>
              <a:rPr lang="en-US" sz="2000" dirty="0">
                <a:effectLst/>
                <a:ea typeface="Times New Roman" panose="02020603050405020304" pitchFamily="18" charset="0"/>
              </a:rPr>
              <a:t>Board votes on final </a:t>
            </a:r>
            <a:r>
              <a:rPr lang="en-US" sz="2000" dirty="0">
                <a:ea typeface="Times New Roman" panose="02020603050405020304" pitchFamily="18" charset="0"/>
              </a:rPr>
              <a:t>a</a:t>
            </a:r>
            <a:r>
              <a:rPr lang="en-US" sz="2000" dirty="0">
                <a:effectLst/>
                <a:ea typeface="Times New Roman" panose="02020603050405020304" pitchFamily="18" charset="0"/>
              </a:rPr>
              <a:t>doption of rule </a:t>
            </a:r>
            <a:r>
              <a:rPr lang="en-US" sz="2000" dirty="0">
                <a:ea typeface="Times New Roman" panose="02020603050405020304" pitchFamily="18" charset="0"/>
              </a:rPr>
              <a:t>c</a:t>
            </a:r>
            <a:r>
              <a:rPr lang="en-US" sz="2000" dirty="0">
                <a:effectLst/>
                <a:ea typeface="Times New Roman" panose="02020603050405020304" pitchFamily="18" charset="0"/>
              </a:rPr>
              <a:t>hapter </a:t>
            </a:r>
            <a:r>
              <a:rPr lang="en-US" sz="2000" dirty="0">
                <a:ea typeface="Times New Roman" panose="02020603050405020304" pitchFamily="18" charset="0"/>
              </a:rPr>
              <a:t>340</a:t>
            </a:r>
            <a:r>
              <a:rPr lang="en-US" sz="2000" dirty="0">
                <a:effectLst/>
                <a:ea typeface="Times New Roman" panose="02020603050405020304" pitchFamily="18" charset="0"/>
              </a:rPr>
              <a:t>, </a:t>
            </a:r>
            <a:r>
              <a:rPr lang="en-US" sz="2000" i="1" dirty="0">
                <a:effectLst/>
                <a:latin typeface="Calibri" panose="020F0502020204030204" pitchFamily="34" charset="0"/>
                <a:ea typeface="Times New Roman" panose="02020603050405020304" pitchFamily="18" charset="0"/>
              </a:rPr>
              <a:t>Uniform Reporting System for Reporting 340B Drug Program Data Sets</a:t>
            </a:r>
            <a:r>
              <a:rPr lang="en-US" sz="2000" i="1" dirty="0">
                <a:solidFill>
                  <a:srgbClr val="333333"/>
                </a:solidFill>
                <a:effectLst/>
                <a:ea typeface="Times New Roman" panose="02020603050405020304" pitchFamily="18" charset="0"/>
              </a:rPr>
              <a:t>,</a:t>
            </a:r>
            <a:r>
              <a:rPr lang="en-US" sz="2000" b="1" i="1" dirty="0">
                <a:effectLst/>
                <a:ea typeface="Times New Roman" panose="02020603050405020304" pitchFamily="18" charset="0"/>
              </a:rPr>
              <a:t> </a:t>
            </a:r>
            <a:r>
              <a:rPr lang="en-US" sz="2000" dirty="0">
                <a:solidFill>
                  <a:srgbClr val="333333"/>
                </a:solidFill>
                <a:effectLst/>
                <a:ea typeface="Times New Roman" panose="02020603050405020304" pitchFamily="18" charset="0"/>
              </a:rPr>
              <a:t>as proposed and amended</a:t>
            </a:r>
            <a:endParaRPr lang="en-US" sz="2000" dirty="0"/>
          </a:p>
          <a:p>
            <a:pPr marL="342900" indent="-342900">
              <a:spcAft>
                <a:spcPts val="0"/>
              </a:spcAft>
              <a:buFont typeface="Calibri" panose="020F0502020204030204" pitchFamily="34" charset="0"/>
              <a:buAutoNum type="arabicPeriod"/>
            </a:pPr>
            <a:r>
              <a:rPr lang="en-US" sz="2000" dirty="0">
                <a:effectLst/>
                <a:ea typeface="Times New Roman" panose="02020603050405020304" pitchFamily="18" charset="0"/>
              </a:rPr>
              <a:t>Board </a:t>
            </a:r>
            <a:r>
              <a:rPr lang="en-US" sz="2000" dirty="0">
                <a:ea typeface="Times New Roman" panose="02020603050405020304" pitchFamily="18" charset="0"/>
              </a:rPr>
              <a:t>v</a:t>
            </a:r>
            <a:r>
              <a:rPr lang="en-US" sz="2000" dirty="0">
                <a:effectLst/>
                <a:ea typeface="Times New Roman" panose="02020603050405020304" pitchFamily="18" charset="0"/>
              </a:rPr>
              <a:t>otes on board </a:t>
            </a:r>
            <a:r>
              <a:rPr lang="en-US" sz="2000" dirty="0">
                <a:ea typeface="Times New Roman" panose="02020603050405020304" pitchFamily="18" charset="0"/>
              </a:rPr>
              <a:t>c</a:t>
            </a:r>
            <a:r>
              <a:rPr lang="en-US" sz="2000" dirty="0">
                <a:effectLst/>
                <a:ea typeface="Times New Roman" panose="02020603050405020304" pitchFamily="18" charset="0"/>
              </a:rPr>
              <a:t>omposition proposal </a:t>
            </a:r>
            <a:endParaRPr lang="en-US" sz="2000" dirty="0"/>
          </a:p>
          <a:p>
            <a:pPr marL="342900" indent="-342900">
              <a:spcAft>
                <a:spcPts val="0"/>
              </a:spcAft>
              <a:buFont typeface="Calibri" panose="020F0502020204030204" pitchFamily="34" charset="0"/>
              <a:buAutoNum type="arabicPeriod"/>
            </a:pPr>
            <a:r>
              <a:rPr lang="en-US" sz="2000" dirty="0">
                <a:effectLst/>
                <a:ea typeface="Calibri" panose="020F0502020204030204" pitchFamily="34" charset="0"/>
              </a:rPr>
              <a:t>Review timeline for mandated </a:t>
            </a:r>
            <a:r>
              <a:rPr lang="en-US" sz="2000" dirty="0">
                <a:ea typeface="Calibri" panose="020F0502020204030204" pitchFamily="34" charset="0"/>
              </a:rPr>
              <a:t>r</a:t>
            </a:r>
            <a:r>
              <a:rPr lang="en-US" sz="2000" dirty="0">
                <a:effectLst/>
                <a:ea typeface="Calibri" panose="020F0502020204030204" pitchFamily="34" charset="0"/>
              </a:rPr>
              <a:t>eporting </a:t>
            </a:r>
          </a:p>
          <a:p>
            <a:pPr marL="342900" indent="-342900">
              <a:spcAft>
                <a:spcPts val="0"/>
              </a:spcAft>
              <a:buFont typeface="Calibri" panose="020F0502020204030204" pitchFamily="34" charset="0"/>
              <a:buAutoNum type="arabicPeriod"/>
            </a:pPr>
            <a:r>
              <a:rPr lang="en-US" sz="2000" dirty="0">
                <a:ea typeface="Calibri" panose="020F0502020204030204" pitchFamily="34" charset="0"/>
              </a:rPr>
              <a:t>Review timeline for CompareMaine V. 13.0</a:t>
            </a:r>
            <a:endParaRPr lang="en-US" sz="2000" dirty="0">
              <a:effectLst/>
              <a:ea typeface="Calibri" panose="020F0502020204030204" pitchFamily="34" charset="0"/>
            </a:endParaRPr>
          </a:p>
          <a:p>
            <a:pPr marL="342900" indent="-342900">
              <a:spcAft>
                <a:spcPts val="0"/>
              </a:spcAft>
              <a:buFont typeface="Calibri" panose="020F0502020204030204" pitchFamily="34" charset="0"/>
              <a:buAutoNum type="arabicPeriod"/>
            </a:pPr>
            <a:r>
              <a:rPr lang="en-US" sz="2000" dirty="0">
                <a:ea typeface="Calibri" panose="020F0502020204030204" pitchFamily="34" charset="0"/>
              </a:rPr>
              <a:t>Maine Quality Forum Update</a:t>
            </a:r>
            <a:endParaRPr lang="en-US" sz="2000" dirty="0">
              <a:effectLst/>
              <a:ea typeface="Calibri" panose="020F0502020204030204" pitchFamily="34" charset="0"/>
            </a:endParaRPr>
          </a:p>
          <a:p>
            <a:pPr marL="342900" indent="-342900">
              <a:buFont typeface="Calibri" panose="020F0502020204030204" pitchFamily="34" charset="0"/>
              <a:buAutoNum type="arabicPeriod"/>
            </a:pPr>
            <a:endParaRPr lang="en-US" sz="1100" dirty="0">
              <a:effectLst/>
              <a:ea typeface="Calibri" panose="020F0502020204030204" pitchFamily="34" charset="0"/>
            </a:endParaRPr>
          </a:p>
          <a:p>
            <a:pPr marL="342900" indent="-342900">
              <a:buFont typeface="Calibri" panose="020F0502020204030204" pitchFamily="34" charset="0"/>
              <a:buAutoNum type="arabicPeriod"/>
            </a:pPr>
            <a:endParaRPr lang="en-US" sz="1200" dirty="0">
              <a:effectLst/>
              <a:latin typeface="Times New Roman" panose="02020603050405020304" pitchFamily="18" charset="0"/>
              <a:ea typeface="Calibri" panose="020F0502020204030204" pitchFamily="34" charset="0"/>
            </a:endParaRPr>
          </a:p>
          <a:p>
            <a:pPr marL="342900" indent="-342900">
              <a:buFont typeface="Calibri" panose="020F0502020204030204" pitchFamily="34" charset="0"/>
              <a:buAutoNum type="arabicPeriod"/>
            </a:pPr>
            <a:endParaRPr lang="en-US" sz="1200" dirty="0">
              <a:effectLst/>
              <a:latin typeface="Times New Roman" panose="02020603050405020304" pitchFamily="18" charset="0"/>
              <a:ea typeface="Calibri" panose="020F0502020204030204" pitchFamily="34" charset="0"/>
            </a:endParaRPr>
          </a:p>
          <a:p>
            <a:pPr marL="342900" indent="-342900">
              <a:buFont typeface="Calibri" panose="020F0502020204030204" pitchFamily="34" charset="0"/>
              <a:buAutoNum type="arabicPeriod"/>
            </a:pPr>
            <a:endParaRPr lang="en-US" sz="1200" dirty="0">
              <a:effectLst/>
              <a:ea typeface="Calibri" panose="020F0502020204030204" pitchFamily="34" charset="0"/>
            </a:endParaRPr>
          </a:p>
          <a:p>
            <a:pPr marL="342900" indent="-342900">
              <a:buFont typeface="Calibri" panose="020F0502020204030204" pitchFamily="34" charset="0"/>
              <a:buAutoNum type="arabicPeriod"/>
            </a:pPr>
            <a:endParaRPr lang="en-US" sz="1400" dirty="0">
              <a:effectLst/>
              <a:latin typeface="Times New Roman" panose="02020603050405020304" pitchFamily="18" charset="0"/>
              <a:ea typeface="Calibri" panose="020F0502020204030204" pitchFamily="34" charset="0"/>
            </a:endParaRPr>
          </a:p>
          <a:p>
            <a:pPr marL="342900" indent="-342900">
              <a:buFont typeface="Calibri" panose="020F0502020204030204" pitchFamily="34" charset="0"/>
              <a:buAutoNum type="arabicPeriod"/>
            </a:pPr>
            <a:endParaRPr lang="en-US" sz="1800" dirty="0"/>
          </a:p>
          <a:p>
            <a:pPr marL="342900" indent="-342900">
              <a:buFont typeface="Calibri" panose="020F0502020204030204" pitchFamily="34" charset="0"/>
              <a:buAutoNum type="arabicPeriod"/>
            </a:pPr>
            <a:endParaRPr lang="en-US" sz="1800" dirty="0"/>
          </a:p>
          <a:p>
            <a:pPr marL="342900" indent="-342900">
              <a:buFont typeface="Calibri" panose="020F0502020204030204" pitchFamily="34" charset="0"/>
              <a:buAutoNum type="arabicPeriod"/>
            </a:pPr>
            <a:endParaRPr lang="en-US" sz="1800" dirty="0"/>
          </a:p>
          <a:p>
            <a:pPr marL="342900" indent="-342900">
              <a:buFont typeface="Calibri" panose="020F0502020204030204" pitchFamily="34" charset="0"/>
              <a:buAutoNum type="arabicPeriod"/>
            </a:pPr>
            <a:endParaRPr lang="en-US" sz="1400" dirty="0"/>
          </a:p>
          <a:p>
            <a:pPr marL="342900" indent="-342900">
              <a:buFont typeface="Calibri" panose="020F0502020204030204" pitchFamily="34" charset="0"/>
              <a:buAutoNum type="arabicPeriod"/>
            </a:pPr>
            <a:endParaRPr lang="en-US" sz="1400" dirty="0"/>
          </a:p>
          <a:p>
            <a:pPr marL="0" indent="0">
              <a:buNone/>
            </a:pPr>
            <a:endParaRPr lang="en-US" sz="1400" i="1" dirty="0"/>
          </a:p>
          <a:p>
            <a:pPr marL="0" indent="0">
              <a:buNone/>
            </a:pPr>
            <a:endParaRPr lang="en-US" dirty="0"/>
          </a:p>
          <a:p>
            <a:pPr marL="457200" indent="-457200">
              <a:buFont typeface="Calibri" panose="020F0502020204030204" pitchFamily="34" charset="0"/>
              <a:buAutoNum type="arabicPeriod"/>
            </a:pPr>
            <a:endParaRPr lang="en-US" sz="1600" dirty="0"/>
          </a:p>
          <a:p>
            <a:pPr marL="457200" indent="-457200">
              <a:buFont typeface="Calibri" panose="020F0502020204030204" pitchFamily="34" charset="0"/>
              <a:buAutoNum type="arabicPeriod"/>
            </a:pPr>
            <a:endParaRPr lang="en-US" sz="1600" dirty="0"/>
          </a:p>
          <a:p>
            <a:pPr marL="457200" indent="-457200">
              <a:buFont typeface="Calibri" panose="020F0502020204030204" pitchFamily="34" charset="0"/>
              <a:buAutoNum type="arabicPeriod"/>
            </a:pPr>
            <a:endParaRPr lang="en-US" sz="1600" dirty="0"/>
          </a:p>
          <a:p>
            <a:pPr marL="457200" indent="-457200">
              <a:buFont typeface="Calibri" panose="020F0502020204030204" pitchFamily="34" charset="0"/>
              <a:buAutoNum type="arabicPeriod"/>
            </a:pPr>
            <a:endParaRPr lang="en-US" sz="2000" dirty="0"/>
          </a:p>
          <a:p>
            <a:pPr marL="457200" indent="-457200">
              <a:buFont typeface="Calibri" panose="020F0502020204030204" pitchFamily="34" charset="0"/>
              <a:buAutoNum type="arabicPeriod"/>
            </a:pPr>
            <a:endParaRPr lang="en-US" sz="2000" dirty="0"/>
          </a:p>
          <a:p>
            <a:pPr marL="457200" indent="-457200">
              <a:buAutoNum type="arabicPeriod"/>
            </a:pPr>
            <a:endParaRPr lang="en-US" sz="2000" dirty="0"/>
          </a:p>
          <a:p>
            <a:pPr marL="0" lvl="0" indent="0">
              <a:buNone/>
            </a:pPr>
            <a:endParaRPr lang="en-US" sz="2000" dirty="0">
              <a:solidFill>
                <a:schemeClr val="tx1"/>
              </a:solidFill>
            </a:endParaRPr>
          </a:p>
          <a:p>
            <a:pPr marL="0" indent="0">
              <a:buNone/>
            </a:pPr>
            <a:endParaRPr lang="en-US" sz="2800" dirty="0"/>
          </a:p>
          <a:p>
            <a:pPr marL="0" indent="0">
              <a:buNone/>
            </a:pPr>
            <a:endParaRPr lang="en-US" sz="2800" dirty="0">
              <a:solidFill>
                <a:schemeClr val="tx1"/>
              </a:solidFill>
            </a:endParaRPr>
          </a:p>
          <a:p>
            <a:pPr marL="292608" lvl="1" indent="0">
              <a:buNone/>
            </a:pPr>
            <a:endParaRPr lang="en-US" sz="1400" dirty="0">
              <a:solidFill>
                <a:schemeClr val="tx1"/>
              </a:solidFill>
            </a:endParaRPr>
          </a:p>
        </p:txBody>
      </p:sp>
      <p:sp>
        <p:nvSpPr>
          <p:cNvPr id="4" name="Slide Number Placeholder 3"/>
          <p:cNvSpPr>
            <a:spLocks noGrp="1"/>
          </p:cNvSpPr>
          <p:nvPr>
            <p:ph type="sldNum" sz="quarter" idx="12"/>
          </p:nvPr>
        </p:nvSpPr>
        <p:spPr/>
        <p:txBody>
          <a:bodyPr/>
          <a:lstStyle/>
          <a:p>
            <a:r>
              <a:rPr lang="en-US" dirty="0"/>
              <a:t>1</a:t>
            </a:r>
          </a:p>
        </p:txBody>
      </p:sp>
      <p:pic>
        <p:nvPicPr>
          <p:cNvPr id="7" name="Picture 6"/>
          <p:cNvPicPr>
            <a:picLocks noChangeAspect="1"/>
          </p:cNvPicPr>
          <p:nvPr/>
        </p:nvPicPr>
        <p:blipFill>
          <a:blip r:embed="rId3"/>
          <a:stretch>
            <a:fillRect/>
          </a:stretch>
        </p:blipFill>
        <p:spPr>
          <a:xfrm>
            <a:off x="3892060" y="219075"/>
            <a:ext cx="4501663" cy="1055078"/>
          </a:xfrm>
          <a:prstGeom prst="rect">
            <a:avLst/>
          </a:prstGeom>
          <a:solidFill>
            <a:schemeClr val="bg1"/>
          </a:solidFill>
        </p:spPr>
      </p:pic>
      <p:sp>
        <p:nvSpPr>
          <p:cNvPr id="8" name="Footer Placeholder 7">
            <a:extLst>
              <a:ext uri="{FF2B5EF4-FFF2-40B4-BE49-F238E27FC236}">
                <a16:creationId xmlns:a16="http://schemas.microsoft.com/office/drawing/2014/main" id="{7C1BF7BC-1AD9-43D3-A3F0-C757032F0D42}"/>
              </a:ext>
            </a:extLst>
          </p:cNvPr>
          <p:cNvSpPr>
            <a:spLocks noGrp="1"/>
          </p:cNvSpPr>
          <p:nvPr>
            <p:ph type="ftr" sz="quarter" idx="11"/>
          </p:nvPr>
        </p:nvSpPr>
        <p:spPr/>
        <p:txBody>
          <a:bodyPr/>
          <a:lstStyle/>
          <a:p>
            <a:r>
              <a:rPr lang="en-US"/>
              <a:t>MHDO Board Meeting September 5, 2024</a:t>
            </a:r>
            <a:endParaRPr lang="en-US" dirty="0"/>
          </a:p>
        </p:txBody>
      </p:sp>
    </p:spTree>
    <p:extLst>
      <p:ext uri="{BB962C8B-B14F-4D97-AF65-F5344CB8AC3E}">
        <p14:creationId xmlns:p14="http://schemas.microsoft.com/office/powerpoint/2010/main" val="2542654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B376E-BA7F-1CA8-1611-16E689561986}"/>
              </a:ext>
            </a:extLst>
          </p:cNvPr>
          <p:cNvSpPr>
            <a:spLocks noGrp="1"/>
          </p:cNvSpPr>
          <p:nvPr>
            <p:ph type="title"/>
          </p:nvPr>
        </p:nvSpPr>
        <p:spPr/>
        <p:txBody>
          <a:bodyPr/>
          <a:lstStyle/>
          <a:p>
            <a:r>
              <a:rPr lang="en-US" dirty="0"/>
              <a:t>Proposal:  Board Composition </a:t>
            </a:r>
          </a:p>
        </p:txBody>
      </p:sp>
      <p:graphicFrame>
        <p:nvGraphicFramePr>
          <p:cNvPr id="6" name="Content Placeholder 5">
            <a:extLst>
              <a:ext uri="{FF2B5EF4-FFF2-40B4-BE49-F238E27FC236}">
                <a16:creationId xmlns:a16="http://schemas.microsoft.com/office/drawing/2014/main" id="{E2251033-FC93-4D64-E5E5-6F226E22A9D0}"/>
              </a:ext>
            </a:extLst>
          </p:cNvPr>
          <p:cNvGraphicFramePr>
            <a:graphicFrameLocks noGrp="1"/>
          </p:cNvGraphicFramePr>
          <p:nvPr>
            <p:ph idx="1"/>
            <p:extLst>
              <p:ext uri="{D42A27DB-BD31-4B8C-83A1-F6EECF244321}">
                <p14:modId xmlns:p14="http://schemas.microsoft.com/office/powerpoint/2010/main" val="163177247"/>
              </p:ext>
            </p:extLst>
          </p:nvPr>
        </p:nvGraphicFramePr>
        <p:xfrm>
          <a:off x="838200" y="1825625"/>
          <a:ext cx="10515599" cy="4353560"/>
        </p:xfrm>
        <a:graphic>
          <a:graphicData uri="http://schemas.openxmlformats.org/drawingml/2006/table">
            <a:tbl>
              <a:tblPr firstRow="1" bandRow="1">
                <a:tableStyleId>{5C22544A-7EE6-4342-B048-85BDC9FD1C3A}</a:tableStyleId>
              </a:tblPr>
              <a:tblGrid>
                <a:gridCol w="3531030">
                  <a:extLst>
                    <a:ext uri="{9D8B030D-6E8A-4147-A177-3AD203B41FA5}">
                      <a16:colId xmlns:a16="http://schemas.microsoft.com/office/drawing/2014/main" val="68863878"/>
                    </a:ext>
                  </a:extLst>
                </a:gridCol>
                <a:gridCol w="3285640">
                  <a:extLst>
                    <a:ext uri="{9D8B030D-6E8A-4147-A177-3AD203B41FA5}">
                      <a16:colId xmlns:a16="http://schemas.microsoft.com/office/drawing/2014/main" val="864293717"/>
                    </a:ext>
                  </a:extLst>
                </a:gridCol>
                <a:gridCol w="3698929">
                  <a:extLst>
                    <a:ext uri="{9D8B030D-6E8A-4147-A177-3AD203B41FA5}">
                      <a16:colId xmlns:a16="http://schemas.microsoft.com/office/drawing/2014/main" val="692728531"/>
                    </a:ext>
                  </a:extLst>
                </a:gridCol>
              </a:tblGrid>
              <a:tr h="370840">
                <a:tc>
                  <a:txBody>
                    <a:bodyPr/>
                    <a:lstStyle/>
                    <a:p>
                      <a:r>
                        <a:rPr lang="en-US" dirty="0"/>
                        <a:t>Present </a:t>
                      </a:r>
                    </a:p>
                    <a:p>
                      <a:r>
                        <a:rPr lang="en-US" sz="1400" dirty="0"/>
                        <a:t>(current members for last 10 years)</a:t>
                      </a:r>
                    </a:p>
                  </a:txBody>
                  <a:tcPr/>
                </a:tc>
                <a:tc>
                  <a:txBody>
                    <a:bodyPr/>
                    <a:lstStyle/>
                    <a:p>
                      <a:r>
                        <a:rPr lang="en-US" dirty="0"/>
                        <a:t>Proposed</a:t>
                      </a:r>
                    </a:p>
                    <a:p>
                      <a:r>
                        <a:rPr lang="en-US" sz="1400" dirty="0"/>
                        <a:t>(proposed members)</a:t>
                      </a:r>
                    </a:p>
                  </a:txBody>
                  <a:tcPr/>
                </a:tc>
                <a:tc>
                  <a:txBody>
                    <a:bodyPr/>
                    <a:lstStyle/>
                    <a:p>
                      <a:r>
                        <a:rPr lang="en-US" dirty="0"/>
                        <a:t>Past </a:t>
                      </a:r>
                    </a:p>
                    <a:p>
                      <a:r>
                        <a:rPr lang="en-US" sz="1400" dirty="0"/>
                        <a:t>(in statute)</a:t>
                      </a:r>
                    </a:p>
                  </a:txBody>
                  <a:tcPr/>
                </a:tc>
                <a:extLst>
                  <a:ext uri="{0D108BD9-81ED-4DB2-BD59-A6C34878D82A}">
                    <a16:rowId xmlns:a16="http://schemas.microsoft.com/office/drawing/2014/main" val="361776347"/>
                  </a:ext>
                </a:extLst>
              </a:tr>
              <a:tr h="370840">
                <a:tc>
                  <a:txBody>
                    <a:bodyPr/>
                    <a:lstStyle/>
                    <a:p>
                      <a:pPr marL="117475" marR="0" indent="0">
                        <a:spcBef>
                          <a:spcPts val="0"/>
                        </a:spcBef>
                        <a:spcAft>
                          <a:spcPts val="0"/>
                        </a:spcAft>
                      </a:pPr>
                      <a:r>
                        <a:rPr lang="en-US" sz="1800" dirty="0">
                          <a:effectLst/>
                          <a:latin typeface="+mn-lt"/>
                          <a:ea typeface="Aptos" panose="020B0004020202020204" pitchFamily="34" charset="0"/>
                        </a:rPr>
                        <a:t>1 Consumer</a:t>
                      </a:r>
                    </a:p>
                  </a:txBody>
                  <a:tcPr marL="0" marR="0" marT="0" marB="0"/>
                </a:tc>
                <a:tc>
                  <a:txBody>
                    <a:bodyPr/>
                    <a:lstStyle/>
                    <a:p>
                      <a:pPr marL="117475" marR="0" indent="0">
                        <a:spcBef>
                          <a:spcPts val="0"/>
                        </a:spcBef>
                        <a:spcAft>
                          <a:spcPts val="0"/>
                        </a:spcAft>
                      </a:pPr>
                      <a:r>
                        <a:rPr lang="en-US" sz="1800" dirty="0">
                          <a:effectLst/>
                          <a:latin typeface="+mn-lt"/>
                          <a:ea typeface="Aptos" panose="020B0004020202020204" pitchFamily="34" charset="0"/>
                        </a:rPr>
                        <a:t>2 Consumers</a:t>
                      </a:r>
                    </a:p>
                  </a:txBody>
                  <a:tcPr marL="0" marR="0" marT="0" marB="0"/>
                </a:tc>
                <a:tc>
                  <a:txBody>
                    <a:bodyPr/>
                    <a:lstStyle/>
                    <a:p>
                      <a:pPr marL="117475" marR="0" indent="0">
                        <a:spcBef>
                          <a:spcPts val="0"/>
                        </a:spcBef>
                        <a:spcAft>
                          <a:spcPts val="0"/>
                        </a:spcAft>
                      </a:pPr>
                      <a:r>
                        <a:rPr lang="en-US" sz="1800" dirty="0">
                          <a:effectLst/>
                          <a:latin typeface="+mn-lt"/>
                          <a:ea typeface="Aptos" panose="020B0004020202020204" pitchFamily="34" charset="0"/>
                        </a:rPr>
                        <a:t>4 Consumers</a:t>
                      </a:r>
                    </a:p>
                  </a:txBody>
                  <a:tcPr marL="0" marR="0" marT="0" marB="0"/>
                </a:tc>
                <a:extLst>
                  <a:ext uri="{0D108BD9-81ED-4DB2-BD59-A6C34878D82A}">
                    <a16:rowId xmlns:a16="http://schemas.microsoft.com/office/drawing/2014/main" val="2117861537"/>
                  </a:ext>
                </a:extLst>
              </a:tr>
              <a:tr h="370840">
                <a:tc>
                  <a:txBody>
                    <a:bodyPr/>
                    <a:lstStyle/>
                    <a:p>
                      <a:pPr marL="117475" marR="0" indent="0">
                        <a:spcBef>
                          <a:spcPts val="0"/>
                        </a:spcBef>
                        <a:spcAft>
                          <a:spcPts val="0"/>
                        </a:spcAft>
                      </a:pPr>
                      <a:r>
                        <a:rPr lang="en-US" sz="1800" dirty="0">
                          <a:effectLst/>
                          <a:latin typeface="+mn-lt"/>
                          <a:ea typeface="Aptos" panose="020B0004020202020204" pitchFamily="34" charset="0"/>
                        </a:rPr>
                        <a:t>3 Providers </a:t>
                      </a:r>
                    </a:p>
                  </a:txBody>
                  <a:tcPr marL="0" marR="0" marT="0" marB="0"/>
                </a:tc>
                <a:tc>
                  <a:txBody>
                    <a:bodyPr/>
                    <a:lstStyle/>
                    <a:p>
                      <a:pPr marL="117475" marR="0" indent="0">
                        <a:spcBef>
                          <a:spcPts val="0"/>
                        </a:spcBef>
                        <a:spcAft>
                          <a:spcPts val="0"/>
                        </a:spcAft>
                      </a:pPr>
                      <a:r>
                        <a:rPr lang="en-US" sz="1800" dirty="0">
                          <a:effectLst/>
                          <a:latin typeface="+mn-lt"/>
                          <a:ea typeface="Aptos" panose="020B0004020202020204" pitchFamily="34" charset="0"/>
                        </a:rPr>
                        <a:t>2 Providers</a:t>
                      </a:r>
                    </a:p>
                  </a:txBody>
                  <a:tcPr marL="0" marR="0" marT="0" marB="0"/>
                </a:tc>
                <a:tc>
                  <a:txBody>
                    <a:bodyPr/>
                    <a:lstStyle/>
                    <a:p>
                      <a:pPr marL="117475" marR="0" indent="0">
                        <a:spcBef>
                          <a:spcPts val="0"/>
                        </a:spcBef>
                        <a:spcAft>
                          <a:spcPts val="0"/>
                        </a:spcAft>
                      </a:pPr>
                      <a:r>
                        <a:rPr lang="en-US" sz="1800" dirty="0">
                          <a:effectLst/>
                          <a:latin typeface="+mn-lt"/>
                          <a:ea typeface="Aptos" panose="020B0004020202020204" pitchFamily="34" charset="0"/>
                        </a:rPr>
                        <a:t>8 Providers</a:t>
                      </a:r>
                    </a:p>
                  </a:txBody>
                  <a:tcPr marL="0" marR="0" marT="0" marB="0"/>
                </a:tc>
                <a:extLst>
                  <a:ext uri="{0D108BD9-81ED-4DB2-BD59-A6C34878D82A}">
                    <a16:rowId xmlns:a16="http://schemas.microsoft.com/office/drawing/2014/main" val="899601721"/>
                  </a:ext>
                </a:extLst>
              </a:tr>
              <a:tr h="370840">
                <a:tc>
                  <a:txBody>
                    <a:bodyPr/>
                    <a:lstStyle/>
                    <a:p>
                      <a:pPr marL="117475" marR="0" indent="0">
                        <a:spcBef>
                          <a:spcPts val="0"/>
                        </a:spcBef>
                        <a:spcAft>
                          <a:spcPts val="0"/>
                        </a:spcAft>
                      </a:pPr>
                      <a:r>
                        <a:rPr lang="en-US" sz="1800" dirty="0">
                          <a:effectLst/>
                          <a:latin typeface="+mn-lt"/>
                          <a:ea typeface="Aptos" panose="020B0004020202020204" pitchFamily="34" charset="0"/>
                        </a:rPr>
                        <a:t>1 Hospital (vacant)</a:t>
                      </a:r>
                    </a:p>
                  </a:txBody>
                  <a:tcPr marL="0" marR="0" marT="0" marB="0"/>
                </a:tc>
                <a:tc>
                  <a:txBody>
                    <a:bodyPr/>
                    <a:lstStyle/>
                    <a:p>
                      <a:pPr marL="117475" marR="0" indent="0">
                        <a:spcBef>
                          <a:spcPts val="0"/>
                        </a:spcBef>
                        <a:spcAft>
                          <a:spcPts val="0"/>
                        </a:spcAft>
                      </a:pPr>
                      <a:r>
                        <a:rPr lang="en-US" sz="1800" dirty="0">
                          <a:effectLst/>
                          <a:latin typeface="+mn-lt"/>
                          <a:ea typeface="Aptos" panose="020B0004020202020204" pitchFamily="34" charset="0"/>
                        </a:rPr>
                        <a:t>1 Hospital</a:t>
                      </a:r>
                    </a:p>
                  </a:txBody>
                  <a:tcPr marL="0" marR="0" marT="0" marB="0"/>
                </a:tc>
                <a:tc>
                  <a:txBody>
                    <a:bodyPr/>
                    <a:lstStyle/>
                    <a:p>
                      <a:pPr marL="117475" marR="0" indent="0">
                        <a:spcBef>
                          <a:spcPts val="0"/>
                        </a:spcBef>
                        <a:spcAft>
                          <a:spcPts val="0"/>
                        </a:spcAft>
                      </a:pPr>
                      <a:r>
                        <a:rPr lang="en-US" sz="1800" dirty="0">
                          <a:effectLst/>
                          <a:latin typeface="+mn-lt"/>
                          <a:ea typeface="Aptos" panose="020B0004020202020204" pitchFamily="34" charset="0"/>
                        </a:rPr>
                        <a:t>1 Hospital</a:t>
                      </a:r>
                    </a:p>
                  </a:txBody>
                  <a:tcPr marL="0" marR="0" marT="0" marB="0"/>
                </a:tc>
                <a:extLst>
                  <a:ext uri="{0D108BD9-81ED-4DB2-BD59-A6C34878D82A}">
                    <a16:rowId xmlns:a16="http://schemas.microsoft.com/office/drawing/2014/main" val="1914109835"/>
                  </a:ext>
                </a:extLst>
              </a:tr>
              <a:tr h="370840">
                <a:tc>
                  <a:txBody>
                    <a:bodyPr/>
                    <a:lstStyle/>
                    <a:p>
                      <a:pPr marL="117475" marR="0" indent="0">
                        <a:spcBef>
                          <a:spcPts val="0"/>
                        </a:spcBef>
                        <a:spcAft>
                          <a:spcPts val="0"/>
                        </a:spcAft>
                      </a:pPr>
                      <a:r>
                        <a:rPr lang="en-US" sz="1800" dirty="0">
                          <a:effectLst/>
                          <a:latin typeface="+mn-lt"/>
                          <a:ea typeface="Aptos" panose="020B0004020202020204" pitchFamily="34" charset="0"/>
                        </a:rPr>
                        <a:t>2 Employers (vacant)</a:t>
                      </a:r>
                    </a:p>
                  </a:txBody>
                  <a:tcPr marL="0" marR="0" marT="0" marB="0"/>
                </a:tc>
                <a:tc>
                  <a:txBody>
                    <a:bodyPr/>
                    <a:lstStyle/>
                    <a:p>
                      <a:pPr marL="117475" marR="0" indent="0">
                        <a:spcBef>
                          <a:spcPts val="0"/>
                        </a:spcBef>
                        <a:spcAft>
                          <a:spcPts val="0"/>
                        </a:spcAft>
                      </a:pPr>
                      <a:r>
                        <a:rPr lang="en-US" sz="1800" dirty="0">
                          <a:effectLst/>
                          <a:latin typeface="+mn-lt"/>
                          <a:ea typeface="Aptos" panose="020B0004020202020204" pitchFamily="34" charset="0"/>
                        </a:rPr>
                        <a:t>2 Employers</a:t>
                      </a:r>
                    </a:p>
                  </a:txBody>
                  <a:tcPr marL="0" marR="0" marT="0" marB="0"/>
                </a:tc>
                <a:tc>
                  <a:txBody>
                    <a:bodyPr/>
                    <a:lstStyle/>
                    <a:p>
                      <a:pPr marL="117475" marR="0" indent="0">
                        <a:spcBef>
                          <a:spcPts val="0"/>
                        </a:spcBef>
                        <a:spcAft>
                          <a:spcPts val="0"/>
                        </a:spcAft>
                      </a:pPr>
                      <a:r>
                        <a:rPr lang="en-US" sz="1800" dirty="0">
                          <a:effectLst/>
                          <a:latin typeface="+mn-lt"/>
                          <a:ea typeface="Aptos" panose="020B0004020202020204" pitchFamily="34" charset="0"/>
                        </a:rPr>
                        <a:t>3 Employers</a:t>
                      </a:r>
                    </a:p>
                  </a:txBody>
                  <a:tcPr marL="0" marR="0" marT="0" marB="0"/>
                </a:tc>
                <a:extLst>
                  <a:ext uri="{0D108BD9-81ED-4DB2-BD59-A6C34878D82A}">
                    <a16:rowId xmlns:a16="http://schemas.microsoft.com/office/drawing/2014/main" val="3840054218"/>
                  </a:ext>
                </a:extLst>
              </a:tr>
              <a:tr h="367296">
                <a:tc>
                  <a:txBody>
                    <a:bodyPr/>
                    <a:lstStyle/>
                    <a:p>
                      <a:pPr marL="117475" marR="0" indent="0">
                        <a:spcBef>
                          <a:spcPts val="0"/>
                        </a:spcBef>
                        <a:spcAft>
                          <a:spcPts val="0"/>
                        </a:spcAft>
                      </a:pPr>
                      <a:r>
                        <a:rPr lang="en-US" sz="1800" dirty="0">
                          <a:effectLst/>
                          <a:latin typeface="+mn-lt"/>
                          <a:ea typeface="Aptos" panose="020B0004020202020204" pitchFamily="34" charset="0"/>
                        </a:rPr>
                        <a:t>2 Third Party Payors (one seat vacant as of September 2024)</a:t>
                      </a:r>
                    </a:p>
                  </a:txBody>
                  <a:tcPr marL="0" marR="0" marT="0" marB="0"/>
                </a:tc>
                <a:tc>
                  <a:txBody>
                    <a:bodyPr/>
                    <a:lstStyle/>
                    <a:p>
                      <a:pPr marL="117475" marR="0" indent="0">
                        <a:spcBef>
                          <a:spcPts val="0"/>
                        </a:spcBef>
                        <a:spcAft>
                          <a:spcPts val="0"/>
                        </a:spcAft>
                      </a:pPr>
                      <a:r>
                        <a:rPr lang="en-US" sz="1800" dirty="0">
                          <a:effectLst/>
                          <a:latin typeface="+mn-lt"/>
                          <a:ea typeface="Aptos" panose="020B0004020202020204" pitchFamily="34" charset="0"/>
                        </a:rPr>
                        <a:t>2 Third Party Payors</a:t>
                      </a:r>
                    </a:p>
                  </a:txBody>
                  <a:tcPr marL="0" marR="0" marT="0" marB="0"/>
                </a:tc>
                <a:tc>
                  <a:txBody>
                    <a:bodyPr/>
                    <a:lstStyle/>
                    <a:p>
                      <a:pPr marL="117475" marR="0" indent="0">
                        <a:spcBef>
                          <a:spcPts val="0"/>
                        </a:spcBef>
                        <a:spcAft>
                          <a:spcPts val="0"/>
                        </a:spcAft>
                      </a:pPr>
                      <a:r>
                        <a:rPr lang="en-US" sz="1800" dirty="0">
                          <a:effectLst/>
                          <a:latin typeface="+mn-lt"/>
                          <a:ea typeface="Aptos" panose="020B0004020202020204" pitchFamily="34" charset="0"/>
                        </a:rPr>
                        <a:t>2 Third Party Payors</a:t>
                      </a:r>
                    </a:p>
                  </a:txBody>
                  <a:tcPr marL="0" marR="0" marT="0" marB="0"/>
                </a:tc>
                <a:extLst>
                  <a:ext uri="{0D108BD9-81ED-4DB2-BD59-A6C34878D82A}">
                    <a16:rowId xmlns:a16="http://schemas.microsoft.com/office/drawing/2014/main" val="2323375927"/>
                  </a:ext>
                </a:extLst>
              </a:tr>
              <a:tr h="370840">
                <a:tc>
                  <a:txBody>
                    <a:bodyPr/>
                    <a:lstStyle/>
                    <a:p>
                      <a:pPr marL="117475" marR="0" indent="0">
                        <a:spcBef>
                          <a:spcPts val="0"/>
                        </a:spcBef>
                        <a:spcAft>
                          <a:spcPts val="0"/>
                        </a:spcAft>
                      </a:pPr>
                      <a:r>
                        <a:rPr lang="en-US" sz="1800" dirty="0">
                          <a:effectLst/>
                          <a:latin typeface="+mn-lt"/>
                          <a:ea typeface="Aptos" panose="020B0004020202020204" pitchFamily="34" charset="0"/>
                        </a:rPr>
                        <a:t>2 State (one seat represents DHHS-MaineCare; one seat is the Commissioner of Professional and Financial Regulation-serves as vice chair)</a:t>
                      </a:r>
                    </a:p>
                  </a:txBody>
                  <a:tcPr marL="0" marR="0" marT="0" marB="0"/>
                </a:tc>
                <a:tc>
                  <a:txBody>
                    <a:bodyPr/>
                    <a:lstStyle/>
                    <a:p>
                      <a:pPr marL="117475" marR="0" indent="0">
                        <a:spcBef>
                          <a:spcPts val="0"/>
                        </a:spcBef>
                        <a:spcAft>
                          <a:spcPts val="0"/>
                        </a:spcAft>
                      </a:pPr>
                      <a:r>
                        <a:rPr lang="en-US" sz="1800" dirty="0">
                          <a:effectLst/>
                          <a:latin typeface="+mn-lt"/>
                          <a:ea typeface="Aptos" panose="020B0004020202020204" pitchFamily="34" charset="0"/>
                        </a:rPr>
                        <a:t>2 State (one seat represents DHHS-MaineCare; one seat is the Commissioner of Professional and Financial Regulation-serves as vice chair)</a:t>
                      </a:r>
                    </a:p>
                  </a:txBody>
                  <a:tcPr marL="0" marR="0" marT="0" marB="0"/>
                </a:tc>
                <a:tc>
                  <a:txBody>
                    <a:bodyPr/>
                    <a:lstStyle/>
                    <a:p>
                      <a:pPr marL="117475" marR="0" indent="0">
                        <a:spcBef>
                          <a:spcPts val="0"/>
                        </a:spcBef>
                        <a:spcAft>
                          <a:spcPts val="0"/>
                        </a:spcAft>
                      </a:pPr>
                      <a:r>
                        <a:rPr lang="en-US" sz="1800" dirty="0">
                          <a:effectLst/>
                          <a:latin typeface="+mn-lt"/>
                          <a:ea typeface="Aptos" panose="020B0004020202020204" pitchFamily="34" charset="0"/>
                        </a:rPr>
                        <a:t>3 State</a:t>
                      </a:r>
                    </a:p>
                  </a:txBody>
                  <a:tcPr marL="0" marR="0" marT="0" marB="0"/>
                </a:tc>
                <a:extLst>
                  <a:ext uri="{0D108BD9-81ED-4DB2-BD59-A6C34878D82A}">
                    <a16:rowId xmlns:a16="http://schemas.microsoft.com/office/drawing/2014/main" val="3650290670"/>
                  </a:ext>
                </a:extLst>
              </a:tr>
              <a:tr h="370840">
                <a:tc>
                  <a:txBody>
                    <a:bodyPr/>
                    <a:lstStyle/>
                    <a:p>
                      <a:r>
                        <a:rPr lang="en-US" dirty="0"/>
                        <a:t>Total: 11</a:t>
                      </a:r>
                    </a:p>
                  </a:txBody>
                  <a:tcPr/>
                </a:tc>
                <a:tc>
                  <a:txBody>
                    <a:bodyPr/>
                    <a:lstStyle/>
                    <a:p>
                      <a:r>
                        <a:rPr lang="en-US" dirty="0"/>
                        <a:t>Total: 11</a:t>
                      </a:r>
                    </a:p>
                  </a:txBody>
                  <a:tcPr/>
                </a:tc>
                <a:tc>
                  <a:txBody>
                    <a:bodyPr/>
                    <a:lstStyle/>
                    <a:p>
                      <a:r>
                        <a:rPr lang="en-US" dirty="0"/>
                        <a:t>Total: 21</a:t>
                      </a:r>
                    </a:p>
                  </a:txBody>
                  <a:tcPr/>
                </a:tc>
                <a:extLst>
                  <a:ext uri="{0D108BD9-81ED-4DB2-BD59-A6C34878D82A}">
                    <a16:rowId xmlns:a16="http://schemas.microsoft.com/office/drawing/2014/main" val="1782053822"/>
                  </a:ext>
                </a:extLst>
              </a:tr>
            </a:tbl>
          </a:graphicData>
        </a:graphic>
      </p:graphicFrame>
      <p:sp>
        <p:nvSpPr>
          <p:cNvPr id="4" name="Footer Placeholder 3">
            <a:extLst>
              <a:ext uri="{FF2B5EF4-FFF2-40B4-BE49-F238E27FC236}">
                <a16:creationId xmlns:a16="http://schemas.microsoft.com/office/drawing/2014/main" id="{7D062CCF-4034-5E25-EC4C-9E6B2F3C9CA1}"/>
              </a:ext>
            </a:extLst>
          </p:cNvPr>
          <p:cNvSpPr>
            <a:spLocks noGrp="1"/>
          </p:cNvSpPr>
          <p:nvPr>
            <p:ph type="ftr" sz="quarter" idx="11"/>
          </p:nvPr>
        </p:nvSpPr>
        <p:spPr/>
        <p:txBody>
          <a:bodyPr/>
          <a:lstStyle/>
          <a:p>
            <a:r>
              <a:rPr lang="en-US"/>
              <a:t>MHDO Board Meeting September 5, 2024</a:t>
            </a:r>
            <a:endParaRPr lang="en-US" dirty="0"/>
          </a:p>
        </p:txBody>
      </p:sp>
      <p:sp>
        <p:nvSpPr>
          <p:cNvPr id="5" name="Slide Number Placeholder 4">
            <a:extLst>
              <a:ext uri="{FF2B5EF4-FFF2-40B4-BE49-F238E27FC236}">
                <a16:creationId xmlns:a16="http://schemas.microsoft.com/office/drawing/2014/main" id="{DE39D14C-79FA-60A1-1E15-32B1C2D2E715}"/>
              </a:ext>
            </a:extLst>
          </p:cNvPr>
          <p:cNvSpPr>
            <a:spLocks noGrp="1"/>
          </p:cNvSpPr>
          <p:nvPr>
            <p:ph type="sldNum" sz="quarter" idx="12"/>
          </p:nvPr>
        </p:nvSpPr>
        <p:spPr/>
        <p:txBody>
          <a:bodyPr/>
          <a:lstStyle/>
          <a:p>
            <a:fld id="{4CE482DC-2269-4F26-9D2A-7E44B1A4CD85}" type="slidenum">
              <a:rPr lang="en-US" smtClean="0"/>
              <a:pPr/>
              <a:t>10</a:t>
            </a:fld>
            <a:endParaRPr lang="en-US" dirty="0"/>
          </a:p>
        </p:txBody>
      </p:sp>
    </p:spTree>
    <p:extLst>
      <p:ext uri="{BB962C8B-B14F-4D97-AF65-F5344CB8AC3E}">
        <p14:creationId xmlns:p14="http://schemas.microsoft.com/office/powerpoint/2010/main" val="1296255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D81D9-F618-47F1-3ED9-70B714C2F361}"/>
              </a:ext>
            </a:extLst>
          </p:cNvPr>
          <p:cNvSpPr>
            <a:spLocks noGrp="1"/>
          </p:cNvSpPr>
          <p:nvPr>
            <p:ph type="title"/>
          </p:nvPr>
        </p:nvSpPr>
        <p:spPr/>
        <p:txBody>
          <a:bodyPr/>
          <a:lstStyle/>
          <a:p>
            <a:r>
              <a:rPr lang="en-US" dirty="0"/>
              <a:t>Current Nominating Body</a:t>
            </a:r>
          </a:p>
        </p:txBody>
      </p:sp>
      <p:graphicFrame>
        <p:nvGraphicFramePr>
          <p:cNvPr id="4" name="Content Placeholder 3">
            <a:extLst>
              <a:ext uri="{FF2B5EF4-FFF2-40B4-BE49-F238E27FC236}">
                <a16:creationId xmlns:a16="http://schemas.microsoft.com/office/drawing/2014/main" id="{D3E6D03E-1943-3E1E-47E9-34F31A8737EF}"/>
              </a:ext>
            </a:extLst>
          </p:cNvPr>
          <p:cNvGraphicFramePr>
            <a:graphicFrameLocks noGrp="1"/>
          </p:cNvGraphicFramePr>
          <p:nvPr>
            <p:ph idx="1"/>
            <p:extLst>
              <p:ext uri="{D42A27DB-BD31-4B8C-83A1-F6EECF244321}">
                <p14:modId xmlns:p14="http://schemas.microsoft.com/office/powerpoint/2010/main" val="1468500009"/>
              </p:ext>
            </p:extLst>
          </p:nvPr>
        </p:nvGraphicFramePr>
        <p:xfrm>
          <a:off x="838200" y="1825625"/>
          <a:ext cx="10515600" cy="383540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1412789353"/>
                    </a:ext>
                  </a:extLst>
                </a:gridCol>
              </a:tblGrid>
              <a:tr h="370840">
                <a:tc>
                  <a:txBody>
                    <a:bodyPr/>
                    <a:lstStyle/>
                    <a:p>
                      <a:pPr algn="ctr"/>
                      <a:r>
                        <a:rPr lang="en-US" dirty="0"/>
                        <a:t>Current Nominating Body </a:t>
                      </a:r>
                    </a:p>
                  </a:txBody>
                  <a:tcPr/>
                </a:tc>
                <a:extLst>
                  <a:ext uri="{0D108BD9-81ED-4DB2-BD59-A6C34878D82A}">
                    <a16:rowId xmlns:a16="http://schemas.microsoft.com/office/drawing/2014/main" val="2255310430"/>
                  </a:ext>
                </a:extLst>
              </a:tr>
              <a:tr h="370840">
                <a:tc>
                  <a:txBody>
                    <a:bodyPr/>
                    <a:lstStyle/>
                    <a:p>
                      <a:r>
                        <a:rPr lang="en-US" sz="1600" dirty="0"/>
                        <a:t>“Consumer" means a person who is not affiliated with, or employed by a 3rd-party payor, a provider or an association representing those providers or those 3rd-party payors.</a:t>
                      </a:r>
                    </a:p>
                  </a:txBody>
                  <a:tcPr/>
                </a:tc>
                <a:extLst>
                  <a:ext uri="{0D108BD9-81ED-4DB2-BD59-A6C34878D82A}">
                    <a16:rowId xmlns:a16="http://schemas.microsoft.com/office/drawing/2014/main" val="2314066684"/>
                  </a:ext>
                </a:extLst>
              </a:tr>
              <a:tr h="370840">
                <a:tc>
                  <a:txBody>
                    <a:bodyPr/>
                    <a:lstStyle/>
                    <a:p>
                      <a:r>
                        <a:rPr lang="en-US" sz="1600" kern="1200" dirty="0">
                          <a:solidFill>
                            <a:schemeClr val="dk1"/>
                          </a:solidFill>
                          <a:effectLst/>
                          <a:latin typeface="+mn-lt"/>
                          <a:ea typeface="+mn-ea"/>
                          <a:cs typeface="+mn-cs"/>
                        </a:rPr>
                        <a:t>One seat for Provider Reps is nominated by the Maine Medical Association, one seat is nominated by a statewide Chiropractic Association and one seat represents home health care.</a:t>
                      </a:r>
                      <a:endParaRPr lang="en-US" sz="1600" dirty="0"/>
                    </a:p>
                  </a:txBody>
                  <a:tcPr/>
                </a:tc>
                <a:extLst>
                  <a:ext uri="{0D108BD9-81ED-4DB2-BD59-A6C34878D82A}">
                    <a16:rowId xmlns:a16="http://schemas.microsoft.com/office/drawing/2014/main" val="1791373623"/>
                  </a:ext>
                </a:extLst>
              </a:tr>
              <a:tr h="370840">
                <a:tc>
                  <a:txBody>
                    <a:bodyPr/>
                    <a:lstStyle/>
                    <a:p>
                      <a:r>
                        <a:rPr lang="en-US" sz="1600" kern="1200" dirty="0">
                          <a:solidFill>
                            <a:schemeClr val="dk1"/>
                          </a:solidFill>
                          <a:effectLst/>
                          <a:latin typeface="+mn-lt"/>
                          <a:ea typeface="+mn-ea"/>
                          <a:cs typeface="+mn-cs"/>
                        </a:rPr>
                        <a:t>Currently the Hospital Rep seat is vacant - nomination has been submitted by the Maine Hospital Association.</a:t>
                      </a:r>
                      <a:endParaRPr lang="en-US" sz="1600" dirty="0"/>
                    </a:p>
                  </a:txBody>
                  <a:tcPr/>
                </a:tc>
                <a:extLst>
                  <a:ext uri="{0D108BD9-81ED-4DB2-BD59-A6C34878D82A}">
                    <a16:rowId xmlns:a16="http://schemas.microsoft.com/office/drawing/2014/main" val="3976211774"/>
                  </a:ext>
                </a:extLst>
              </a:tr>
              <a:tr h="370840">
                <a:tc>
                  <a:txBody>
                    <a:bodyPr/>
                    <a:lstStyle/>
                    <a:p>
                      <a:r>
                        <a:rPr lang="en-US" sz="1600" kern="1200" dirty="0">
                          <a:solidFill>
                            <a:schemeClr val="dk1"/>
                          </a:solidFill>
                          <a:effectLst/>
                          <a:latin typeface="+mn-lt"/>
                          <a:ea typeface="+mn-ea"/>
                          <a:cs typeface="+mn-cs"/>
                        </a:rPr>
                        <a:t>As of 9/24 one Third Party Payor seat is vacant - nominations will be submitted by the Maine Association of Health Plans.</a:t>
                      </a:r>
                      <a:endParaRPr lang="en-US" sz="1600" dirty="0"/>
                    </a:p>
                  </a:txBody>
                  <a:tcPr/>
                </a:tc>
                <a:extLst>
                  <a:ext uri="{0D108BD9-81ED-4DB2-BD59-A6C34878D82A}">
                    <a16:rowId xmlns:a16="http://schemas.microsoft.com/office/drawing/2014/main" val="181721713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Both Employer seats are currently vacant (one more recent).  A nomination was submitted by the health management coalition in the State (Purchasing Coalition); and one member is chosen from a list provided by a statewide chamber of commerce. </a:t>
                      </a:r>
                    </a:p>
                  </a:txBody>
                  <a:tcPr/>
                </a:tc>
                <a:extLst>
                  <a:ext uri="{0D108BD9-81ED-4DB2-BD59-A6C34878D82A}">
                    <a16:rowId xmlns:a16="http://schemas.microsoft.com/office/drawing/2014/main" val="1753005733"/>
                  </a:ext>
                </a:extLst>
              </a:tr>
              <a:tr h="370840">
                <a:tc>
                  <a:txBody>
                    <a:bodyPr/>
                    <a:lstStyle/>
                    <a:p>
                      <a:r>
                        <a:rPr lang="en-US" sz="1600" kern="1200" dirty="0">
                          <a:solidFill>
                            <a:schemeClr val="dk1"/>
                          </a:solidFill>
                          <a:effectLst/>
                          <a:latin typeface="+mn-lt"/>
                          <a:ea typeface="+mn-ea"/>
                          <a:cs typeface="+mn-cs"/>
                        </a:rPr>
                        <a:t>Commissioner of DHHS appoints employee of the department.</a:t>
                      </a:r>
                      <a:endParaRPr lang="en-US" sz="1600" dirty="0"/>
                    </a:p>
                  </a:txBody>
                  <a:tcPr/>
                </a:tc>
                <a:extLst>
                  <a:ext uri="{0D108BD9-81ED-4DB2-BD59-A6C34878D82A}">
                    <a16:rowId xmlns:a16="http://schemas.microsoft.com/office/drawing/2014/main" val="97967685"/>
                  </a:ext>
                </a:extLst>
              </a:tr>
              <a:tr h="370840">
                <a:tc>
                  <a:txBody>
                    <a:bodyPr/>
                    <a:lstStyle/>
                    <a:p>
                      <a:r>
                        <a:rPr lang="en-US" sz="1600" dirty="0"/>
                        <a:t>Commissioner of DPFR Or designee (non-voting).</a:t>
                      </a:r>
                    </a:p>
                  </a:txBody>
                  <a:tcPr/>
                </a:tc>
                <a:extLst>
                  <a:ext uri="{0D108BD9-81ED-4DB2-BD59-A6C34878D82A}">
                    <a16:rowId xmlns:a16="http://schemas.microsoft.com/office/drawing/2014/main" val="2716387009"/>
                  </a:ext>
                </a:extLst>
              </a:tr>
            </a:tbl>
          </a:graphicData>
        </a:graphic>
      </p:graphicFrame>
      <p:sp>
        <p:nvSpPr>
          <p:cNvPr id="5" name="Footer Placeholder 4">
            <a:extLst>
              <a:ext uri="{FF2B5EF4-FFF2-40B4-BE49-F238E27FC236}">
                <a16:creationId xmlns:a16="http://schemas.microsoft.com/office/drawing/2014/main" id="{8BA7BD68-9FE3-A623-4E99-309BE621AA5D}"/>
              </a:ext>
            </a:extLst>
          </p:cNvPr>
          <p:cNvSpPr>
            <a:spLocks noGrp="1"/>
          </p:cNvSpPr>
          <p:nvPr>
            <p:ph type="ftr" sz="quarter" idx="11"/>
          </p:nvPr>
        </p:nvSpPr>
        <p:spPr/>
        <p:txBody>
          <a:bodyPr/>
          <a:lstStyle/>
          <a:p>
            <a:r>
              <a:rPr lang="en-US"/>
              <a:t>MHDO Board Meeting September 5, 2024</a:t>
            </a:r>
            <a:endParaRPr lang="en-US" dirty="0"/>
          </a:p>
        </p:txBody>
      </p:sp>
      <p:sp>
        <p:nvSpPr>
          <p:cNvPr id="6" name="Slide Number Placeholder 5">
            <a:extLst>
              <a:ext uri="{FF2B5EF4-FFF2-40B4-BE49-F238E27FC236}">
                <a16:creationId xmlns:a16="http://schemas.microsoft.com/office/drawing/2014/main" id="{00631549-A498-EFCA-7735-020181719A37}"/>
              </a:ext>
            </a:extLst>
          </p:cNvPr>
          <p:cNvSpPr>
            <a:spLocks noGrp="1"/>
          </p:cNvSpPr>
          <p:nvPr>
            <p:ph type="sldNum" sz="quarter" idx="12"/>
          </p:nvPr>
        </p:nvSpPr>
        <p:spPr/>
        <p:txBody>
          <a:bodyPr/>
          <a:lstStyle/>
          <a:p>
            <a:fld id="{4CE482DC-2269-4F26-9D2A-7E44B1A4CD85}" type="slidenum">
              <a:rPr lang="en-US" smtClean="0"/>
              <a:pPr/>
              <a:t>11</a:t>
            </a:fld>
            <a:endParaRPr lang="en-US" dirty="0"/>
          </a:p>
        </p:txBody>
      </p:sp>
    </p:spTree>
    <p:extLst>
      <p:ext uri="{BB962C8B-B14F-4D97-AF65-F5344CB8AC3E}">
        <p14:creationId xmlns:p14="http://schemas.microsoft.com/office/powerpoint/2010/main" val="95730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406EE-B0F5-B890-9BAB-889C766C896D}"/>
              </a:ext>
            </a:extLst>
          </p:cNvPr>
          <p:cNvSpPr>
            <a:spLocks noGrp="1"/>
          </p:cNvSpPr>
          <p:nvPr>
            <p:ph type="title"/>
          </p:nvPr>
        </p:nvSpPr>
        <p:spPr/>
        <p:txBody>
          <a:bodyPr/>
          <a:lstStyle/>
          <a:p>
            <a:r>
              <a:rPr lang="en-US" b="1" dirty="0"/>
              <a:t>Next Steps</a:t>
            </a:r>
            <a:endParaRPr lang="en-US" dirty="0"/>
          </a:p>
        </p:txBody>
      </p:sp>
      <p:sp>
        <p:nvSpPr>
          <p:cNvPr id="3" name="Content Placeholder 2">
            <a:extLst>
              <a:ext uri="{FF2B5EF4-FFF2-40B4-BE49-F238E27FC236}">
                <a16:creationId xmlns:a16="http://schemas.microsoft.com/office/drawing/2014/main" id="{B63E40E4-43EF-D802-14BB-45E35A67B74E}"/>
              </a:ext>
            </a:extLst>
          </p:cNvPr>
          <p:cNvSpPr>
            <a:spLocks noGrp="1"/>
          </p:cNvSpPr>
          <p:nvPr>
            <p:ph idx="1"/>
          </p:nvPr>
        </p:nvSpPr>
        <p:spPr/>
        <p:txBody>
          <a:bodyPr/>
          <a:lstStyle/>
          <a:p>
            <a:pPr marL="461963" indent="-344488">
              <a:buFont typeface="Wingdings" panose="05000000000000000000" pitchFamily="2" charset="2"/>
              <a:buChar char="Ø"/>
            </a:pPr>
            <a:r>
              <a:rPr lang="en-US" dirty="0"/>
              <a:t>Revise language in Title 22, Chapter 1683, §8703.2. A.(1, 2, and 4) B. and D.</a:t>
            </a:r>
          </a:p>
          <a:p>
            <a:pPr marL="461963" indent="-344488">
              <a:buFont typeface="Wingdings" panose="05000000000000000000" pitchFamily="2" charset="2"/>
              <a:buChar char="Ø"/>
            </a:pPr>
            <a:r>
              <a:rPr lang="en-US" dirty="0"/>
              <a:t>Board reviews language at November 7</a:t>
            </a:r>
            <a:r>
              <a:rPr lang="en-US" baseline="30000" dirty="0"/>
              <a:t>th</a:t>
            </a:r>
            <a:r>
              <a:rPr lang="en-US" dirty="0"/>
              <a:t> board meeting</a:t>
            </a:r>
          </a:p>
        </p:txBody>
      </p:sp>
      <p:sp>
        <p:nvSpPr>
          <p:cNvPr id="4" name="Footer Placeholder 3">
            <a:extLst>
              <a:ext uri="{FF2B5EF4-FFF2-40B4-BE49-F238E27FC236}">
                <a16:creationId xmlns:a16="http://schemas.microsoft.com/office/drawing/2014/main" id="{A8EA0809-678F-E1A8-4E8E-1F4385EDAFF2}"/>
              </a:ext>
            </a:extLst>
          </p:cNvPr>
          <p:cNvSpPr>
            <a:spLocks noGrp="1"/>
          </p:cNvSpPr>
          <p:nvPr>
            <p:ph type="ftr" sz="quarter" idx="11"/>
          </p:nvPr>
        </p:nvSpPr>
        <p:spPr/>
        <p:txBody>
          <a:bodyPr/>
          <a:lstStyle/>
          <a:p>
            <a:r>
              <a:rPr lang="en-US"/>
              <a:t>MHDO Board Meeting September 5, 2024</a:t>
            </a:r>
            <a:endParaRPr lang="en-US" dirty="0"/>
          </a:p>
        </p:txBody>
      </p:sp>
      <p:sp>
        <p:nvSpPr>
          <p:cNvPr id="5" name="Slide Number Placeholder 4">
            <a:extLst>
              <a:ext uri="{FF2B5EF4-FFF2-40B4-BE49-F238E27FC236}">
                <a16:creationId xmlns:a16="http://schemas.microsoft.com/office/drawing/2014/main" id="{C7BE0CE0-33AA-0133-E984-926EB571FAF4}"/>
              </a:ext>
            </a:extLst>
          </p:cNvPr>
          <p:cNvSpPr>
            <a:spLocks noGrp="1"/>
          </p:cNvSpPr>
          <p:nvPr>
            <p:ph type="sldNum" sz="quarter" idx="12"/>
          </p:nvPr>
        </p:nvSpPr>
        <p:spPr/>
        <p:txBody>
          <a:bodyPr/>
          <a:lstStyle/>
          <a:p>
            <a:fld id="{4CE482DC-2269-4F26-9D2A-7E44B1A4CD85}" type="slidenum">
              <a:rPr lang="en-US" smtClean="0"/>
              <a:pPr/>
              <a:t>12</a:t>
            </a:fld>
            <a:endParaRPr lang="en-US" dirty="0"/>
          </a:p>
        </p:txBody>
      </p:sp>
    </p:spTree>
    <p:extLst>
      <p:ext uri="{BB962C8B-B14F-4D97-AF65-F5344CB8AC3E}">
        <p14:creationId xmlns:p14="http://schemas.microsoft.com/office/powerpoint/2010/main" val="2252371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7C482D2-4480-565D-F1E2-F7A809E50236}"/>
              </a:ext>
            </a:extLst>
          </p:cNvPr>
          <p:cNvSpPr>
            <a:spLocks noGrp="1"/>
          </p:cNvSpPr>
          <p:nvPr>
            <p:ph type="title"/>
          </p:nvPr>
        </p:nvSpPr>
        <p:spPr/>
        <p:txBody>
          <a:bodyPr/>
          <a:lstStyle/>
          <a:p>
            <a:r>
              <a:rPr lang="en-US" dirty="0"/>
              <a:t>Annual Mandated Reporting</a:t>
            </a:r>
          </a:p>
        </p:txBody>
      </p:sp>
      <p:sp>
        <p:nvSpPr>
          <p:cNvPr id="7" name="Content Placeholder 6">
            <a:extLst>
              <a:ext uri="{FF2B5EF4-FFF2-40B4-BE49-F238E27FC236}">
                <a16:creationId xmlns:a16="http://schemas.microsoft.com/office/drawing/2014/main" id="{B4B53DEF-1F21-58BE-DD04-FE4122F97C6F}"/>
              </a:ext>
            </a:extLst>
          </p:cNvPr>
          <p:cNvSpPr>
            <a:spLocks noGrp="1"/>
          </p:cNvSpPr>
          <p:nvPr>
            <p:ph idx="1"/>
          </p:nvPr>
        </p:nvSpPr>
        <p:spPr/>
        <p:txBody>
          <a:bodyPr/>
          <a:lstStyle/>
          <a:p>
            <a:endParaRPr lang="en-US" dirty="0"/>
          </a:p>
          <a:p>
            <a:pPr marL="0" indent="0">
              <a:buNone/>
            </a:pPr>
            <a:r>
              <a:rPr lang="en-US" sz="2800" dirty="0"/>
              <a:t>Review Mandated Reports and Timelines</a:t>
            </a:r>
          </a:p>
        </p:txBody>
      </p:sp>
      <p:sp>
        <p:nvSpPr>
          <p:cNvPr id="4" name="Footer Placeholder 3">
            <a:extLst>
              <a:ext uri="{FF2B5EF4-FFF2-40B4-BE49-F238E27FC236}">
                <a16:creationId xmlns:a16="http://schemas.microsoft.com/office/drawing/2014/main" id="{D02CBEBB-1DCA-133E-040F-C5F6C9A45960}"/>
              </a:ext>
            </a:extLst>
          </p:cNvPr>
          <p:cNvSpPr>
            <a:spLocks noGrp="1"/>
          </p:cNvSpPr>
          <p:nvPr>
            <p:ph type="ftr" sz="quarter" idx="11"/>
          </p:nvPr>
        </p:nvSpPr>
        <p:spPr/>
        <p:txBody>
          <a:bodyPr/>
          <a:lstStyle/>
          <a:p>
            <a:r>
              <a:rPr lang="en-US"/>
              <a:t>MHDO Board Meeting September 5, 2024</a:t>
            </a:r>
            <a:endParaRPr lang="en-US" dirty="0"/>
          </a:p>
        </p:txBody>
      </p:sp>
      <p:sp>
        <p:nvSpPr>
          <p:cNvPr id="5" name="Slide Number Placeholder 4">
            <a:extLst>
              <a:ext uri="{FF2B5EF4-FFF2-40B4-BE49-F238E27FC236}">
                <a16:creationId xmlns:a16="http://schemas.microsoft.com/office/drawing/2014/main" id="{981FF1B3-88DA-7FED-ED80-81E3223AAB92}"/>
              </a:ext>
            </a:extLst>
          </p:cNvPr>
          <p:cNvSpPr>
            <a:spLocks noGrp="1"/>
          </p:cNvSpPr>
          <p:nvPr>
            <p:ph type="sldNum" sz="quarter" idx="12"/>
          </p:nvPr>
        </p:nvSpPr>
        <p:spPr/>
        <p:txBody>
          <a:bodyPr/>
          <a:lstStyle/>
          <a:p>
            <a:fld id="{4CE482DC-2269-4F26-9D2A-7E44B1A4CD85}" type="slidenum">
              <a:rPr lang="en-US" smtClean="0"/>
              <a:pPr/>
              <a:t>13</a:t>
            </a:fld>
            <a:endParaRPr lang="en-US" dirty="0"/>
          </a:p>
        </p:txBody>
      </p:sp>
    </p:spTree>
    <p:extLst>
      <p:ext uri="{BB962C8B-B14F-4D97-AF65-F5344CB8AC3E}">
        <p14:creationId xmlns:p14="http://schemas.microsoft.com/office/powerpoint/2010/main" val="3133608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7770-A74A-44F3-819C-AB87AC9AECAC}"/>
              </a:ext>
            </a:extLst>
          </p:cNvPr>
          <p:cNvSpPr>
            <a:spLocks noGrp="1"/>
          </p:cNvSpPr>
          <p:nvPr>
            <p:ph type="title"/>
          </p:nvPr>
        </p:nvSpPr>
        <p:spPr/>
        <p:txBody>
          <a:bodyPr>
            <a:normAutofit/>
          </a:bodyPr>
          <a:lstStyle/>
          <a:p>
            <a:r>
              <a:rPr lang="en-US" sz="4400" b="1" dirty="0"/>
              <a:t>Reports Due to Legislature &amp; Timelines</a:t>
            </a:r>
          </a:p>
        </p:txBody>
      </p:sp>
      <p:graphicFrame>
        <p:nvGraphicFramePr>
          <p:cNvPr id="6" name="Content Placeholder 5">
            <a:extLst>
              <a:ext uri="{FF2B5EF4-FFF2-40B4-BE49-F238E27FC236}">
                <a16:creationId xmlns:a16="http://schemas.microsoft.com/office/drawing/2014/main" id="{52206DAC-E86F-4221-B532-409F72575741}"/>
              </a:ext>
            </a:extLst>
          </p:cNvPr>
          <p:cNvGraphicFramePr>
            <a:graphicFrameLocks noGrp="1"/>
          </p:cNvGraphicFramePr>
          <p:nvPr>
            <p:ph idx="1"/>
            <p:extLst>
              <p:ext uri="{D42A27DB-BD31-4B8C-83A1-F6EECF244321}">
                <p14:modId xmlns:p14="http://schemas.microsoft.com/office/powerpoint/2010/main" val="3923139658"/>
              </p:ext>
            </p:extLst>
          </p:nvPr>
        </p:nvGraphicFramePr>
        <p:xfrm>
          <a:off x="120073" y="219364"/>
          <a:ext cx="11933381" cy="5935220"/>
        </p:xfrm>
        <a:graphic>
          <a:graphicData uri="http://schemas.openxmlformats.org/drawingml/2006/table">
            <a:tbl>
              <a:tblPr firstRow="1" firstCol="1" bandRow="1">
                <a:tableStyleId>{B301B821-A1FF-4177-AEE7-76D212191A09}</a:tableStyleId>
              </a:tblPr>
              <a:tblGrid>
                <a:gridCol w="4101274">
                  <a:extLst>
                    <a:ext uri="{9D8B030D-6E8A-4147-A177-3AD203B41FA5}">
                      <a16:colId xmlns:a16="http://schemas.microsoft.com/office/drawing/2014/main" val="3802540832"/>
                    </a:ext>
                  </a:extLst>
                </a:gridCol>
                <a:gridCol w="2527884">
                  <a:extLst>
                    <a:ext uri="{9D8B030D-6E8A-4147-A177-3AD203B41FA5}">
                      <a16:colId xmlns:a16="http://schemas.microsoft.com/office/drawing/2014/main" val="2727064419"/>
                    </a:ext>
                  </a:extLst>
                </a:gridCol>
                <a:gridCol w="1949768">
                  <a:extLst>
                    <a:ext uri="{9D8B030D-6E8A-4147-A177-3AD203B41FA5}">
                      <a16:colId xmlns:a16="http://schemas.microsoft.com/office/drawing/2014/main" val="649657014"/>
                    </a:ext>
                  </a:extLst>
                </a:gridCol>
                <a:gridCol w="3354455">
                  <a:extLst>
                    <a:ext uri="{9D8B030D-6E8A-4147-A177-3AD203B41FA5}">
                      <a16:colId xmlns:a16="http://schemas.microsoft.com/office/drawing/2014/main" val="3124679994"/>
                    </a:ext>
                  </a:extLst>
                </a:gridCol>
              </a:tblGrid>
              <a:tr h="518443">
                <a:tc>
                  <a:txBody>
                    <a:bodyPr/>
                    <a:lstStyle/>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MHDO Report</a:t>
                      </a:r>
                    </a:p>
                  </a:txBody>
                  <a:tcPr marL="69179" marR="69179" marT="0" marB="0"/>
                </a:tc>
                <a:tc>
                  <a:txBody>
                    <a:bodyPr/>
                    <a:lstStyle/>
                    <a:p>
                      <a:pPr marL="0" marR="0">
                        <a:lnSpc>
                          <a:spcPct val="107000"/>
                        </a:lnSpc>
                        <a:spcBef>
                          <a:spcPts val="0"/>
                        </a:spcBef>
                        <a:spcAft>
                          <a:spcPts val="0"/>
                        </a:spcAft>
                      </a:pPr>
                      <a:r>
                        <a:rPr lang="en-US" sz="1800" dirty="0">
                          <a:effectLst/>
                        </a:rPr>
                        <a:t>Statute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800" dirty="0">
                          <a:effectLst/>
                        </a:rPr>
                        <a:t>Due Date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800" dirty="0">
                          <a:effectLst/>
                        </a:rPr>
                        <a:t>Submit to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3730774420"/>
                  </a:ext>
                </a:extLst>
              </a:tr>
              <a:tr h="915502">
                <a:tc>
                  <a:txBody>
                    <a:bodyPr/>
                    <a:lstStyle/>
                    <a:p>
                      <a:pPr marL="0" marR="0">
                        <a:lnSpc>
                          <a:spcPct val="107000"/>
                        </a:lnSpc>
                        <a:spcBef>
                          <a:spcPts val="0"/>
                        </a:spcBef>
                        <a:spcAft>
                          <a:spcPts val="0"/>
                        </a:spcAft>
                      </a:pPr>
                      <a:r>
                        <a:rPr lang="en-US" sz="1600" b="0" dirty="0">
                          <a:effectLst/>
                        </a:rPr>
                        <a:t>Annual Prescription Drug Pricing Transparency </a:t>
                      </a:r>
                    </a:p>
                  </a:txBody>
                  <a:tcPr marL="69179" marR="69179" marT="0" marB="0"/>
                </a:tc>
                <a:tc>
                  <a:txBody>
                    <a:bodyPr/>
                    <a:lstStyle/>
                    <a:p>
                      <a:pPr marL="0" marR="0">
                        <a:lnSpc>
                          <a:spcPct val="107000"/>
                        </a:lnSpc>
                        <a:spcBef>
                          <a:spcPts val="0"/>
                        </a:spcBef>
                        <a:spcAft>
                          <a:spcPts val="0"/>
                        </a:spcAft>
                      </a:pPr>
                      <a:r>
                        <a:rPr lang="en-US" sz="1600" dirty="0">
                          <a:effectLst/>
                        </a:rPr>
                        <a:t>PL 2020, Chapter 470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600" strike="noStrike" baseline="0" dirty="0">
                          <a:effectLst/>
                        </a:rPr>
                        <a:t>January 2025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600" dirty="0">
                          <a:effectLst/>
                        </a:rPr>
                        <a:t>Joint Standing Committee on Health Coverage, Insurance and Financial Services (HCIFS)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4236288795"/>
                  </a:ext>
                </a:extLst>
              </a:tr>
              <a:tr h="1182255">
                <a:tc>
                  <a:txBody>
                    <a:bodyPr/>
                    <a:lstStyle/>
                    <a:p>
                      <a:pPr marL="0" marR="0">
                        <a:lnSpc>
                          <a:spcPct val="107000"/>
                        </a:lnSpc>
                        <a:spcBef>
                          <a:spcPts val="0"/>
                        </a:spcBef>
                        <a:spcAft>
                          <a:spcPts val="0"/>
                        </a:spcAft>
                      </a:pPr>
                      <a:r>
                        <a:rPr lang="en-US" sz="1600" b="0" dirty="0">
                          <a:effectLst/>
                        </a:rPr>
                        <a:t>Top 25 most frequently prescribed drugs in the State, costliest and highest year-over-year increases</a:t>
                      </a:r>
                    </a:p>
                    <a:p>
                      <a:pPr marL="0" marR="0">
                        <a:lnSpc>
                          <a:spcPct val="107000"/>
                        </a:lnSpc>
                        <a:spcBef>
                          <a:spcPts val="0"/>
                        </a:spcBef>
                        <a:spcAft>
                          <a:spcPts val="0"/>
                        </a:spcAft>
                      </a:pPr>
                      <a:r>
                        <a:rPr lang="en-US" sz="1600" dirty="0">
                          <a:effectLst/>
                        </a:rPr>
                        <a:t>Interactive Report included in CM 13.0 Release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600" dirty="0">
                          <a:effectLst/>
                        </a:rPr>
                        <a:t>PL 2017, Chapter 406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January 2025 </a:t>
                      </a:r>
                    </a:p>
                  </a:txBody>
                  <a:tcPr marL="69179" marR="69179" marT="0" marB="0"/>
                </a:tc>
                <a:tc>
                  <a:txBody>
                    <a:bodyPr/>
                    <a:lstStyle/>
                    <a:p>
                      <a:pPr marL="0" marR="0">
                        <a:lnSpc>
                          <a:spcPct val="107000"/>
                        </a:lnSpc>
                        <a:spcBef>
                          <a:spcPts val="0"/>
                        </a:spcBef>
                        <a:spcAft>
                          <a:spcPts val="0"/>
                        </a:spcAft>
                      </a:pPr>
                      <a:r>
                        <a:rPr lang="en-US" sz="1600" dirty="0">
                          <a:effectLst/>
                        </a:rPr>
                        <a:t>HCIFS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3302140315"/>
                  </a:ext>
                </a:extLst>
              </a:tr>
              <a:tr h="743943">
                <a:tc>
                  <a:txBody>
                    <a:bodyPr/>
                    <a:lstStyle/>
                    <a:p>
                      <a:pPr marL="0" marR="0">
                        <a:lnSpc>
                          <a:spcPct val="107000"/>
                        </a:lnSpc>
                        <a:spcBef>
                          <a:spcPts val="0"/>
                        </a:spcBef>
                        <a:spcAft>
                          <a:spcPts val="0"/>
                        </a:spcAft>
                      </a:pPr>
                      <a:r>
                        <a:rPr lang="en-US" sz="1600" b="0" dirty="0">
                          <a:effectLst/>
                        </a:rPr>
                        <a:t>Cost and Quality Data by procedure, provider and payer</a:t>
                      </a:r>
                    </a:p>
                  </a:txBody>
                  <a:tcPr marL="69179" marR="69179" marT="0" marB="0"/>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PL 2009, Chapter 613</a:t>
                      </a:r>
                    </a:p>
                  </a:txBody>
                  <a:tcPr marL="69179" marR="69179" marT="0" marB="0"/>
                </a:tc>
                <a:tc>
                  <a:txBody>
                    <a:bodyPr/>
                    <a:lstStyle/>
                    <a:p>
                      <a:pPr marL="0" marR="0">
                        <a:lnSpc>
                          <a:spcPct val="107000"/>
                        </a:lnSpc>
                        <a:spcBef>
                          <a:spcPts val="0"/>
                        </a:spcBef>
                        <a:spcAft>
                          <a:spcPts val="0"/>
                        </a:spcAft>
                      </a:pPr>
                      <a:r>
                        <a:rPr lang="en-US" sz="1600" dirty="0">
                          <a:effectLst/>
                        </a:rPr>
                        <a:t>January 2025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600" dirty="0">
                          <a:effectLst/>
                        </a:rPr>
                        <a:t>Interactive Website-CompareMaine V. 13.0</a:t>
                      </a:r>
                    </a:p>
                  </a:txBody>
                  <a:tcPr marL="69179" marR="69179" marT="0" marB="0"/>
                </a:tc>
                <a:extLst>
                  <a:ext uri="{0D108BD9-81ED-4DB2-BD59-A6C34878D82A}">
                    <a16:rowId xmlns:a16="http://schemas.microsoft.com/office/drawing/2014/main" val="1206948873"/>
                  </a:ext>
                </a:extLst>
              </a:tr>
              <a:tr h="890425">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b="0" dirty="0">
                          <a:effectLst/>
                          <a:latin typeface="Calibri" panose="020F0502020204030204" pitchFamily="34" charset="0"/>
                          <a:ea typeface="Calibri" panose="020F0502020204030204" pitchFamily="34" charset="0"/>
                          <a:cs typeface="Times New Roman" panose="02020603050405020304" pitchFamily="18" charset="0"/>
                        </a:rPr>
                        <a:t>Annual International Referenced Rate Pricing for Prescription Drugs</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600" b="0" dirty="0">
                          <a:effectLst/>
                          <a:latin typeface="Calibri" panose="020F0502020204030204" pitchFamily="34" charset="0"/>
                          <a:ea typeface="Calibri" panose="020F0502020204030204" pitchFamily="34" charset="0"/>
                          <a:cs typeface="Times New Roman" panose="02020603050405020304" pitchFamily="18" charset="0"/>
                        </a:rPr>
                        <a:t>Online Report</a:t>
                      </a:r>
                    </a:p>
                  </a:txBody>
                  <a:tcPr marL="69179" marR="69179" marT="0" marB="0"/>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  PL 2021, Chapter 606</a:t>
                      </a:r>
                    </a:p>
                  </a:txBody>
                  <a:tcPr marL="69179" marR="69179" marT="0" marB="0"/>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January 2024</a:t>
                      </a:r>
                    </a:p>
                  </a:txBody>
                  <a:tcPr marL="69179" marR="69179" marT="0" marB="0"/>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HCIFS, Office of Affordable Health Care and the Maine Prescription Drug Affordability Board</a:t>
                      </a:r>
                    </a:p>
                  </a:txBody>
                  <a:tcPr marL="69179" marR="69179" marT="0" marB="0"/>
                </a:tc>
                <a:extLst>
                  <a:ext uri="{0D108BD9-81ED-4DB2-BD59-A6C34878D82A}">
                    <a16:rowId xmlns:a16="http://schemas.microsoft.com/office/drawing/2014/main" val="119969660"/>
                  </a:ext>
                </a:extLst>
              </a:tr>
              <a:tr h="914868">
                <a:tc>
                  <a:txBody>
                    <a:bodyPr/>
                    <a:lstStyle/>
                    <a:p>
                      <a:pPr marL="0" marR="0">
                        <a:lnSpc>
                          <a:spcPct val="107000"/>
                        </a:lnSpc>
                        <a:spcBef>
                          <a:spcPts val="0"/>
                        </a:spcBef>
                        <a:spcAft>
                          <a:spcPts val="0"/>
                        </a:spcAft>
                      </a:pPr>
                      <a:r>
                        <a:rPr lang="en-US" sz="1600" b="0" dirty="0">
                          <a:effectLst/>
                        </a:rPr>
                        <a:t>Annual Primary Care Spending </a:t>
                      </a:r>
                    </a:p>
                  </a:txBody>
                  <a:tcPr marL="69179" marR="69179" marT="0" marB="0"/>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PL 2019, Chapter 244</a:t>
                      </a:r>
                    </a:p>
                  </a:txBody>
                  <a:tcPr marL="69179" marR="69179" marT="0" marB="0"/>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January 2025</a:t>
                      </a:r>
                    </a:p>
                  </a:txBody>
                  <a:tcPr marL="69179" marR="6917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dirty="0">
                          <a:effectLst/>
                        </a:rPr>
                        <a:t>HCIFS &amp; the Commissioner of DHHS</a:t>
                      </a:r>
                    </a:p>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3991903168"/>
                  </a:ext>
                </a:extLst>
              </a:tr>
              <a:tr h="769784">
                <a:tc>
                  <a:txBody>
                    <a:bodyPr/>
                    <a:lstStyle/>
                    <a:p>
                      <a:pPr marL="0" marR="0">
                        <a:lnSpc>
                          <a:spcPct val="107000"/>
                        </a:lnSpc>
                        <a:spcBef>
                          <a:spcPts val="0"/>
                        </a:spcBef>
                        <a:spcAft>
                          <a:spcPts val="0"/>
                        </a:spcAft>
                      </a:pPr>
                      <a:r>
                        <a:rPr lang="en-US" sz="1600" b="0" dirty="0">
                          <a:effectLst/>
                        </a:rPr>
                        <a:t>Behavioral Health Care Spending</a:t>
                      </a:r>
                    </a:p>
                  </a:txBody>
                  <a:tcPr marL="69179" marR="69179" marT="0" marB="0"/>
                </a:tc>
                <a:tc>
                  <a:txBody>
                    <a:bodyPr/>
                    <a:lstStyle/>
                    <a:p>
                      <a:pPr marL="0" marR="0">
                        <a:lnSpc>
                          <a:spcPct val="107000"/>
                        </a:lnSpc>
                        <a:spcBef>
                          <a:spcPts val="0"/>
                        </a:spcBef>
                        <a:spcAft>
                          <a:spcPts val="0"/>
                        </a:spcAft>
                      </a:pPr>
                      <a:r>
                        <a:rPr lang="en-US" sz="1600" dirty="0">
                          <a:effectLst/>
                        </a:rPr>
                        <a:t>PL 2021, Chapter 603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600" strike="noStrike" baseline="0" dirty="0">
                          <a:effectLst/>
                        </a:rPr>
                        <a:t>January 2025</a:t>
                      </a:r>
                      <a:endParaRPr lang="en-US" sz="1600" strike="noStrike"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600" dirty="0">
                          <a:effectLst/>
                        </a:rPr>
                        <a:t>HCIFS &amp; the Commissioner of DHHS</a:t>
                      </a:r>
                    </a:p>
                  </a:txBody>
                  <a:tcPr marL="69179" marR="69179" marT="0" marB="0"/>
                </a:tc>
                <a:extLst>
                  <a:ext uri="{0D108BD9-81ED-4DB2-BD59-A6C34878D82A}">
                    <a16:rowId xmlns:a16="http://schemas.microsoft.com/office/drawing/2014/main" val="4012681446"/>
                  </a:ext>
                </a:extLst>
              </a:tr>
            </a:tbl>
          </a:graphicData>
        </a:graphic>
      </p:graphicFrame>
      <p:sp>
        <p:nvSpPr>
          <p:cNvPr id="4" name="Footer Placeholder 3">
            <a:extLst>
              <a:ext uri="{FF2B5EF4-FFF2-40B4-BE49-F238E27FC236}">
                <a16:creationId xmlns:a16="http://schemas.microsoft.com/office/drawing/2014/main" id="{EC825DC5-FB5C-492D-A3E6-872DC7C7197A}"/>
              </a:ext>
            </a:extLst>
          </p:cNvPr>
          <p:cNvSpPr>
            <a:spLocks noGrp="1"/>
          </p:cNvSpPr>
          <p:nvPr>
            <p:ph type="ftr" sz="quarter" idx="11"/>
          </p:nvPr>
        </p:nvSpPr>
        <p:spPr>
          <a:xfrm>
            <a:off x="3684596" y="6396048"/>
            <a:ext cx="4822804" cy="750681"/>
          </a:xfrm>
        </p:spPr>
        <p:txBody>
          <a:bodyPr/>
          <a:lstStyle/>
          <a:p>
            <a:r>
              <a:rPr lang="en-US" dirty="0"/>
              <a:t>MHDO Board Meeting September 5, 2024</a:t>
            </a:r>
          </a:p>
        </p:txBody>
      </p:sp>
      <p:sp>
        <p:nvSpPr>
          <p:cNvPr id="5" name="Slide Number Placeholder 4">
            <a:extLst>
              <a:ext uri="{FF2B5EF4-FFF2-40B4-BE49-F238E27FC236}">
                <a16:creationId xmlns:a16="http://schemas.microsoft.com/office/drawing/2014/main" id="{36D2C6BD-C51C-4CDE-BF68-8791C1640F53}"/>
              </a:ext>
            </a:extLst>
          </p:cNvPr>
          <p:cNvSpPr>
            <a:spLocks noGrp="1"/>
          </p:cNvSpPr>
          <p:nvPr>
            <p:ph type="sldNum" sz="quarter" idx="12"/>
          </p:nvPr>
        </p:nvSpPr>
        <p:spPr/>
        <p:txBody>
          <a:bodyPr/>
          <a:lstStyle/>
          <a:p>
            <a:fld id="{4CE482DC-2269-4F26-9D2A-7E44B1A4CD85}" type="slidenum">
              <a:rPr lang="en-US" smtClean="0"/>
              <a:pPr/>
              <a:t>14</a:t>
            </a:fld>
            <a:endParaRPr lang="en-US" dirty="0"/>
          </a:p>
        </p:txBody>
      </p:sp>
      <p:sp>
        <p:nvSpPr>
          <p:cNvPr id="7" name="Rectangle 1">
            <a:extLst>
              <a:ext uri="{FF2B5EF4-FFF2-40B4-BE49-F238E27FC236}">
                <a16:creationId xmlns:a16="http://schemas.microsoft.com/office/drawing/2014/main" id="{D467072D-7E2B-45C1-96CD-312D43C1A6B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947147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7770-A74A-44F3-819C-AB87AC9AECAC}"/>
              </a:ext>
            </a:extLst>
          </p:cNvPr>
          <p:cNvSpPr>
            <a:spLocks noGrp="1"/>
          </p:cNvSpPr>
          <p:nvPr>
            <p:ph type="title"/>
          </p:nvPr>
        </p:nvSpPr>
        <p:spPr/>
        <p:txBody>
          <a:bodyPr>
            <a:normAutofit/>
          </a:bodyPr>
          <a:lstStyle/>
          <a:p>
            <a:r>
              <a:rPr lang="en-US" sz="4400" b="1" dirty="0"/>
              <a:t>Reports Due to Legislature &amp; Timelines</a:t>
            </a:r>
          </a:p>
        </p:txBody>
      </p:sp>
      <p:graphicFrame>
        <p:nvGraphicFramePr>
          <p:cNvPr id="6" name="Content Placeholder 5">
            <a:extLst>
              <a:ext uri="{FF2B5EF4-FFF2-40B4-BE49-F238E27FC236}">
                <a16:creationId xmlns:a16="http://schemas.microsoft.com/office/drawing/2014/main" id="{52206DAC-E86F-4221-B532-409F72575741}"/>
              </a:ext>
            </a:extLst>
          </p:cNvPr>
          <p:cNvGraphicFramePr>
            <a:graphicFrameLocks noGrp="1"/>
          </p:cNvGraphicFramePr>
          <p:nvPr>
            <p:ph idx="1"/>
            <p:extLst>
              <p:ext uri="{D42A27DB-BD31-4B8C-83A1-F6EECF244321}">
                <p14:modId xmlns:p14="http://schemas.microsoft.com/office/powerpoint/2010/main" val="1722497168"/>
              </p:ext>
            </p:extLst>
          </p:nvPr>
        </p:nvGraphicFramePr>
        <p:xfrm>
          <a:off x="88899" y="203201"/>
          <a:ext cx="11955319" cy="6235809"/>
        </p:xfrm>
        <a:graphic>
          <a:graphicData uri="http://schemas.openxmlformats.org/drawingml/2006/table">
            <a:tbl>
              <a:tblPr firstRow="1" firstCol="1" bandRow="1">
                <a:tableStyleId>{B301B821-A1FF-4177-AEE7-76D212191A09}</a:tableStyleId>
              </a:tblPr>
              <a:tblGrid>
                <a:gridCol w="4222485">
                  <a:extLst>
                    <a:ext uri="{9D8B030D-6E8A-4147-A177-3AD203B41FA5}">
                      <a16:colId xmlns:a16="http://schemas.microsoft.com/office/drawing/2014/main" val="3802540832"/>
                    </a:ext>
                  </a:extLst>
                </a:gridCol>
                <a:gridCol w="2495843">
                  <a:extLst>
                    <a:ext uri="{9D8B030D-6E8A-4147-A177-3AD203B41FA5}">
                      <a16:colId xmlns:a16="http://schemas.microsoft.com/office/drawing/2014/main" val="2727064419"/>
                    </a:ext>
                  </a:extLst>
                </a:gridCol>
                <a:gridCol w="1925054">
                  <a:extLst>
                    <a:ext uri="{9D8B030D-6E8A-4147-A177-3AD203B41FA5}">
                      <a16:colId xmlns:a16="http://schemas.microsoft.com/office/drawing/2014/main" val="649657014"/>
                    </a:ext>
                  </a:extLst>
                </a:gridCol>
                <a:gridCol w="3311937">
                  <a:extLst>
                    <a:ext uri="{9D8B030D-6E8A-4147-A177-3AD203B41FA5}">
                      <a16:colId xmlns:a16="http://schemas.microsoft.com/office/drawing/2014/main" val="3124679994"/>
                    </a:ext>
                  </a:extLst>
                </a:gridCol>
              </a:tblGrid>
              <a:tr h="530280">
                <a:tc>
                  <a:txBody>
                    <a:bodyPr/>
                    <a:lstStyle/>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MHDO Report</a:t>
                      </a:r>
                    </a:p>
                  </a:txBody>
                  <a:tcPr marL="69179" marR="69179" marT="0" marB="0"/>
                </a:tc>
                <a:tc>
                  <a:txBody>
                    <a:bodyPr/>
                    <a:lstStyle/>
                    <a:p>
                      <a:pPr marL="0" marR="0">
                        <a:lnSpc>
                          <a:spcPct val="107000"/>
                        </a:lnSpc>
                        <a:spcBef>
                          <a:spcPts val="0"/>
                        </a:spcBef>
                        <a:spcAft>
                          <a:spcPts val="0"/>
                        </a:spcAft>
                      </a:pPr>
                      <a:r>
                        <a:rPr lang="en-US" sz="1800" dirty="0">
                          <a:effectLst/>
                        </a:rPr>
                        <a:t>Statute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800" dirty="0">
                          <a:effectLst/>
                        </a:rPr>
                        <a:t>Due Date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800" dirty="0">
                          <a:effectLst/>
                        </a:rPr>
                        <a:t>Submit to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3730774420"/>
                  </a:ext>
                </a:extLst>
              </a:tr>
              <a:tr h="536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effectLst/>
                          <a:latin typeface="Calibri" panose="020F0502020204030204" pitchFamily="34" charset="0"/>
                          <a:ea typeface="Calibri" panose="020F0502020204030204" pitchFamily="34" charset="0"/>
                          <a:cs typeface="Times New Roman" panose="02020603050405020304" pitchFamily="18" charset="0"/>
                        </a:rPr>
                        <a:t>Annual report on Payments for Facility Fees made by Payors </a:t>
                      </a:r>
                    </a:p>
                  </a:txBody>
                  <a:tcPr marL="69179" marR="69179" marT="0" marB="0"/>
                </a:tc>
                <a:tc>
                  <a:txBody>
                    <a:bodyPr/>
                    <a:lstStyle/>
                    <a:p>
                      <a:pPr marL="0" marR="0">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  PL 2023, Chapter 410</a:t>
                      </a:r>
                    </a:p>
                  </a:txBody>
                  <a:tcPr marL="69179" marR="69179" marT="0" marB="0"/>
                </a:tc>
                <a:tc>
                  <a:txBody>
                    <a:bodyPr/>
                    <a:lstStyle/>
                    <a:p>
                      <a:pPr marL="0" marR="0">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January 1, 2024</a:t>
                      </a:r>
                    </a:p>
                  </a:txBody>
                  <a:tcPr marL="69179" marR="69179" marT="0" marB="0"/>
                </a:tc>
                <a:tc>
                  <a:txBody>
                    <a:bodyPr/>
                    <a:lstStyle/>
                    <a:p>
                      <a:pPr marL="0" marR="0">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HCIFS and the Office of Affordable Health Care</a:t>
                      </a:r>
                    </a:p>
                  </a:txBody>
                  <a:tcPr marL="69179" marR="69179" marT="0" marB="0"/>
                </a:tc>
                <a:extLst>
                  <a:ext uri="{0D108BD9-81ED-4DB2-BD59-A6C34878D82A}">
                    <a16:rowId xmlns:a16="http://schemas.microsoft.com/office/drawing/2014/main" val="4236288795"/>
                  </a:ext>
                </a:extLst>
              </a:tr>
              <a:tr h="1943363">
                <a:tc>
                  <a:txBody>
                    <a:bodyPr/>
                    <a:lstStyle/>
                    <a:p>
                      <a:pPr marL="0" marR="0">
                        <a:lnSpc>
                          <a:spcPct val="107000"/>
                        </a:lnSpc>
                        <a:spcBef>
                          <a:spcPts val="0"/>
                        </a:spcBef>
                        <a:spcAft>
                          <a:spcPts val="0"/>
                        </a:spcAft>
                      </a:pPr>
                      <a:r>
                        <a:rPr lang="en-US" sz="1600" b="0" dirty="0">
                          <a:effectLst/>
                          <a:latin typeface="Calibri" panose="020F0502020204030204" pitchFamily="34" charset="0"/>
                          <a:ea typeface="Calibri" panose="020F0502020204030204" pitchFamily="34" charset="0"/>
                          <a:cs typeface="Times New Roman" panose="02020603050405020304" pitchFamily="18" charset="0"/>
                        </a:rPr>
                        <a:t>Annual Report on 340B Prescription Drug Program-assumes reporting to MHDO algins with the hospital's fiscal year, October is the first month for hospitals to submit FY2024 financial data.  In the interim, link to new page on MHDO website </a:t>
                      </a:r>
                      <a:r>
                        <a:rPr lang="en-US" sz="1600" b="0" dirty="0">
                          <a:effectLst/>
                          <a:latin typeface="Calibri" panose="020F0502020204030204" pitchFamily="34" charset="0"/>
                          <a:ea typeface="Calibri" panose="020F0502020204030204" pitchFamily="34" charset="0"/>
                          <a:cs typeface="Times New Roman" panose="02020603050405020304" pitchFamily="18" charset="0"/>
                          <a:hlinkClick r:id="rId2"/>
                        </a:rPr>
                        <a:t>https://mhdo.maine.gov/340B_hospitals.htm</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PL 2023, Chapter 276</a:t>
                      </a:r>
                    </a:p>
                  </a:txBody>
                  <a:tcPr marL="69179" marR="69179" marT="0" marB="0"/>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Nov/Dec of 2025</a:t>
                      </a:r>
                    </a:p>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dirty="0">
                          <a:effectLst/>
                          <a:latin typeface="Calibri" panose="020F0502020204030204" pitchFamily="34" charset="0"/>
                          <a:ea typeface="Calibri" panose="020F0502020204030204" pitchFamily="34" charset="0"/>
                          <a:cs typeface="Times New Roman" panose="02020603050405020304" pitchFamily="18" charset="0"/>
                        </a:rPr>
                        <a:t>HCIFS, Office of Affordable Health Care and the Maine Prescription Drug Affordability Board</a:t>
                      </a:r>
                    </a:p>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3302140315"/>
                  </a:ext>
                </a:extLst>
              </a:tr>
              <a:tr h="3225910">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b="1" dirty="0">
                          <a:effectLst/>
                          <a:ea typeface="Times New Roman" panose="02020603050405020304" pitchFamily="18" charset="0"/>
                          <a:cs typeface="Times New Roman" panose="02020603050405020304" pitchFamily="18" charset="0"/>
                        </a:rPr>
                        <a:t>Other Reporting:</a:t>
                      </a:r>
                    </a:p>
                    <a:p>
                      <a:pPr marL="0" marR="0" lvl="0" indent="0" algn="l" defTabSz="914400" rtl="0" eaLnBrk="1" fontAlgn="auto" latinLnBrk="0" hangingPunct="1">
                        <a:lnSpc>
                          <a:spcPct val="107000"/>
                        </a:lnSpc>
                        <a:spcBef>
                          <a:spcPts val="600"/>
                        </a:spcBef>
                        <a:spcAft>
                          <a:spcPts val="0"/>
                        </a:spcAft>
                        <a:buClrTx/>
                        <a:buSzTx/>
                        <a:buFontTx/>
                        <a:buNone/>
                        <a:tabLst/>
                        <a:defRPr/>
                      </a:pPr>
                      <a:r>
                        <a:rPr lang="en-US" sz="1600" b="0" dirty="0">
                          <a:effectLst/>
                          <a:ea typeface="Times New Roman" panose="02020603050405020304" pitchFamily="18" charset="0"/>
                          <a:cs typeface="Times New Roman" panose="02020603050405020304" pitchFamily="18" charset="0"/>
                        </a:rPr>
                        <a:t>2023 Standardized Annual Hospital Financial Report (three-part report)- posted to MHDO website in October 2024</a:t>
                      </a:r>
                      <a:endParaRPr lang="en-US" sz="1600" dirty="0">
                        <a:effectLst/>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7000"/>
                        </a:lnSpc>
                        <a:spcBef>
                          <a:spcPts val="600"/>
                        </a:spcBef>
                        <a:spcAft>
                          <a:spcPts val="0"/>
                        </a:spcAft>
                        <a:buClrTx/>
                        <a:buSzTx/>
                        <a:buFontTx/>
                        <a:buNone/>
                        <a:tabLst/>
                        <a:defRPr/>
                      </a:pPr>
                      <a:r>
                        <a:rPr lang="en-US" sz="1600" b="0" dirty="0">
                          <a:effectLst/>
                          <a:latin typeface="Calibri" panose="020F0502020204030204" pitchFamily="34" charset="0"/>
                          <a:ea typeface="Calibri" panose="020F0502020204030204" pitchFamily="34" charset="0"/>
                          <a:cs typeface="Times New Roman" panose="02020603050405020304" pitchFamily="18" charset="0"/>
                        </a:rPr>
                        <a:t>Health Care Expenditures in Maine-Baseline Report released in January 2023</a:t>
                      </a:r>
                    </a:p>
                    <a:p>
                      <a:pPr marL="0" marR="0" lvl="0" indent="0" algn="l" defTabSz="914400" rtl="0" eaLnBrk="1" fontAlgn="auto" latinLnBrk="0" hangingPunct="1">
                        <a:lnSpc>
                          <a:spcPct val="107000"/>
                        </a:lnSpc>
                        <a:spcBef>
                          <a:spcPts val="600"/>
                        </a:spcBef>
                        <a:spcAft>
                          <a:spcPts val="0"/>
                        </a:spcAft>
                        <a:buClrTx/>
                        <a:buSzTx/>
                        <a:buFontTx/>
                        <a:buNone/>
                        <a:tabLst/>
                        <a:defRPr/>
                      </a:pPr>
                      <a:r>
                        <a:rPr lang="en-US" sz="1600" b="0" dirty="0">
                          <a:effectLst/>
                          <a:latin typeface="Calibri" panose="020F0502020204030204" pitchFamily="34" charset="0"/>
                          <a:ea typeface="Calibri" panose="020F0502020204030204" pitchFamily="34" charset="0"/>
                          <a:cs typeface="Times New Roman" panose="02020603050405020304" pitchFamily="18" charset="0"/>
                        </a:rPr>
                        <a:t>Currently updating the dashboards with one additional year of data (2022) and refinements in methodology-New title of dashboard reports-Health Care Spending in Maine 2017-2022</a:t>
                      </a:r>
                    </a:p>
                    <a:p>
                      <a:pPr marL="0" marR="0" lvl="0" indent="0" algn="l" defTabSz="914400" rtl="0" eaLnBrk="1" fontAlgn="auto" latinLnBrk="0" hangingPunct="1">
                        <a:lnSpc>
                          <a:spcPct val="107000"/>
                        </a:lnSpc>
                        <a:spcBef>
                          <a:spcPts val="600"/>
                        </a:spcBef>
                        <a:spcAft>
                          <a:spcPts val="0"/>
                        </a:spcAft>
                        <a:buClrTx/>
                        <a:buSzTx/>
                        <a:buFontTx/>
                        <a:buNone/>
                        <a:tabLst/>
                        <a:defRPr/>
                      </a:pPr>
                      <a:r>
                        <a:rPr lang="en-US" sz="1600" b="0" dirty="0">
                          <a:effectLst/>
                          <a:latin typeface="Calibri" panose="020F0502020204030204" pitchFamily="34" charset="0"/>
                          <a:ea typeface="Calibri" panose="020F0502020204030204" pitchFamily="34" charset="0"/>
                          <a:cs typeface="Times New Roman" panose="02020603050405020304" pitchFamily="18" charset="0"/>
                        </a:rPr>
                        <a:t>Plan to release by end of September 2024</a:t>
                      </a:r>
                      <a:endParaRPr lang="en-US" sz="16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7000"/>
                        </a:lnSpc>
                        <a:spcBef>
                          <a:spcPts val="600"/>
                        </a:spcBef>
                        <a:spcAft>
                          <a:spcPts val="0"/>
                        </a:spcAft>
                        <a:buClrTx/>
                        <a:buSzTx/>
                        <a:buFontTx/>
                        <a:buNone/>
                        <a:tabLst/>
                        <a:defRPr/>
                      </a:pPr>
                      <a:r>
                        <a:rPr lang="en-US" sz="1600" b="0" dirty="0">
                          <a:effectLst/>
                          <a:latin typeface="+mn-lt"/>
                          <a:ea typeface="Times New Roman" panose="02020603050405020304" pitchFamily="18" charset="0"/>
                          <a:cs typeface="Times New Roman" panose="02020603050405020304" pitchFamily="18" charset="0"/>
                        </a:rPr>
                        <a:t>Currently in the process of finalizing the new dashboards for the </a:t>
                      </a:r>
                      <a:r>
                        <a:rPr lang="en-US" sz="1600" b="0" kern="1200" dirty="0">
                          <a:solidFill>
                            <a:schemeClr val="dk1"/>
                          </a:solidFill>
                          <a:effectLst/>
                          <a:latin typeface="+mn-lt"/>
                          <a:ea typeface="+mn-ea"/>
                          <a:cs typeface="+mn-cs"/>
                        </a:rPr>
                        <a:t>Office of Affordable Health Care (OAHC),  </a:t>
                      </a:r>
                      <a:r>
                        <a:rPr lang="en-US" sz="1600" b="0" i="1" kern="1200" dirty="0">
                          <a:solidFill>
                            <a:schemeClr val="dk1"/>
                          </a:solidFill>
                          <a:effectLst/>
                          <a:latin typeface="+mn-lt"/>
                          <a:ea typeface="+mn-ea"/>
                          <a:cs typeface="+mn-cs"/>
                        </a:rPr>
                        <a:t>Hospital Services Payments and Utilization, which </a:t>
                      </a:r>
                      <a:r>
                        <a:rPr lang="en-US" sz="1600" b="0" kern="1200" dirty="0">
                          <a:solidFill>
                            <a:schemeClr val="dk1"/>
                          </a:solidFill>
                          <a:effectLst/>
                          <a:latin typeface="+mn-lt"/>
                          <a:ea typeface="+mn-ea"/>
                          <a:cs typeface="+mn-cs"/>
                        </a:rPr>
                        <a:t>builds off the </a:t>
                      </a:r>
                      <a:r>
                        <a:rPr lang="en-US" sz="1600" b="0" i="1" kern="1200" dirty="0">
                          <a:solidFill>
                            <a:schemeClr val="dk1"/>
                          </a:solidFill>
                          <a:effectLst/>
                          <a:latin typeface="+mn-lt"/>
                          <a:ea typeface="+mn-ea"/>
                          <a:cs typeface="+mn-cs"/>
                        </a:rPr>
                        <a:t>Health Care Expenditures in Maine Dashboards, </a:t>
                      </a:r>
                      <a:r>
                        <a:rPr lang="en-US" sz="1600" b="0" kern="1200" dirty="0">
                          <a:solidFill>
                            <a:schemeClr val="dk1"/>
                          </a:solidFill>
                          <a:effectLst/>
                          <a:latin typeface="+mn-lt"/>
                          <a:ea typeface="+mn-ea"/>
                          <a:cs typeface="+mn-cs"/>
                        </a:rPr>
                        <a:t>and presents aggregated information on payments and utilization for 36 hospitals in the state of Maine.</a:t>
                      </a:r>
                    </a:p>
                    <a:p>
                      <a:pPr marL="0" marR="0" lvl="0" indent="0" algn="l" defTabSz="914400" rtl="0" eaLnBrk="1" fontAlgn="auto" latinLnBrk="0" hangingPunct="1">
                        <a:lnSpc>
                          <a:spcPct val="107000"/>
                        </a:lnSpc>
                        <a:spcBef>
                          <a:spcPts val="600"/>
                        </a:spcBef>
                        <a:spcAft>
                          <a:spcPts val="0"/>
                        </a:spcAft>
                        <a:buClrTx/>
                        <a:buSzTx/>
                        <a:buFontTx/>
                        <a:buNone/>
                        <a:tabLst/>
                        <a:defRPr/>
                      </a:pPr>
                      <a:r>
                        <a:rPr lang="en-US" sz="1600" b="0" dirty="0">
                          <a:effectLst/>
                          <a:ea typeface="Times New Roman" panose="02020603050405020304" pitchFamily="18" charset="0"/>
                          <a:cs typeface="Times New Roman" panose="02020603050405020304" pitchFamily="18" charset="0"/>
                        </a:rPr>
                        <a:t>OAHC shared the Dashboards with their advisory committee at their August 2024 meeting.</a:t>
                      </a:r>
                    </a:p>
                  </a:txBody>
                  <a:tcPr marL="69179" marR="69179" marT="0" marB="0"/>
                </a:tc>
                <a:tc hMerge="1">
                  <a:txBody>
                    <a:bodyPr/>
                    <a:lstStyle/>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hMerge="1">
                  <a:txBody>
                    <a:bodyPr/>
                    <a:lstStyle/>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hMerge="1">
                  <a:txBody>
                    <a:bodyPr/>
                    <a:lstStyle/>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1753353753"/>
                  </a:ext>
                </a:extLst>
              </a:tr>
            </a:tbl>
          </a:graphicData>
        </a:graphic>
      </p:graphicFrame>
      <p:sp>
        <p:nvSpPr>
          <p:cNvPr id="4" name="Footer Placeholder 3">
            <a:extLst>
              <a:ext uri="{FF2B5EF4-FFF2-40B4-BE49-F238E27FC236}">
                <a16:creationId xmlns:a16="http://schemas.microsoft.com/office/drawing/2014/main" id="{EC825DC5-FB5C-492D-A3E6-872DC7C7197A}"/>
              </a:ext>
            </a:extLst>
          </p:cNvPr>
          <p:cNvSpPr>
            <a:spLocks noGrp="1"/>
          </p:cNvSpPr>
          <p:nvPr>
            <p:ph type="ftr" sz="quarter" idx="11"/>
          </p:nvPr>
        </p:nvSpPr>
        <p:spPr>
          <a:xfrm>
            <a:off x="3684596" y="6396048"/>
            <a:ext cx="4822804" cy="750681"/>
          </a:xfrm>
        </p:spPr>
        <p:txBody>
          <a:bodyPr/>
          <a:lstStyle/>
          <a:p>
            <a:r>
              <a:rPr lang="en-US" dirty="0"/>
              <a:t>MHDO Board Meeting September 5, 2024</a:t>
            </a:r>
          </a:p>
        </p:txBody>
      </p:sp>
      <p:sp>
        <p:nvSpPr>
          <p:cNvPr id="5" name="Slide Number Placeholder 4">
            <a:extLst>
              <a:ext uri="{FF2B5EF4-FFF2-40B4-BE49-F238E27FC236}">
                <a16:creationId xmlns:a16="http://schemas.microsoft.com/office/drawing/2014/main" id="{36D2C6BD-C51C-4CDE-BF68-8791C1640F53}"/>
              </a:ext>
            </a:extLst>
          </p:cNvPr>
          <p:cNvSpPr>
            <a:spLocks noGrp="1"/>
          </p:cNvSpPr>
          <p:nvPr>
            <p:ph type="sldNum" sz="quarter" idx="12"/>
          </p:nvPr>
        </p:nvSpPr>
        <p:spPr/>
        <p:txBody>
          <a:bodyPr/>
          <a:lstStyle/>
          <a:p>
            <a:fld id="{4CE482DC-2269-4F26-9D2A-7E44B1A4CD85}" type="slidenum">
              <a:rPr lang="en-US" smtClean="0"/>
              <a:pPr/>
              <a:t>15</a:t>
            </a:fld>
            <a:endParaRPr lang="en-US" dirty="0"/>
          </a:p>
        </p:txBody>
      </p:sp>
      <p:sp>
        <p:nvSpPr>
          <p:cNvPr id="7" name="Rectangle 1">
            <a:extLst>
              <a:ext uri="{FF2B5EF4-FFF2-40B4-BE49-F238E27FC236}">
                <a16:creationId xmlns:a16="http://schemas.microsoft.com/office/drawing/2014/main" id="{D467072D-7E2B-45C1-96CD-312D43C1A6B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697238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FA323-0A3D-4877-BD2A-37CC2A4BB986}"/>
              </a:ext>
            </a:extLst>
          </p:cNvPr>
          <p:cNvSpPr>
            <a:spLocks noGrp="1"/>
          </p:cNvSpPr>
          <p:nvPr>
            <p:ph type="title"/>
          </p:nvPr>
        </p:nvSpPr>
        <p:spPr>
          <a:xfrm>
            <a:off x="1164393" y="151002"/>
            <a:ext cx="10115202" cy="1594671"/>
          </a:xfrm>
        </p:spPr>
        <p:txBody>
          <a:bodyPr>
            <a:normAutofit/>
          </a:bodyPr>
          <a:lstStyle/>
          <a:p>
            <a:r>
              <a:rPr lang="en-US" sz="5400" dirty="0">
                <a:effectLst/>
                <a:latin typeface="Calibri" panose="020F0502020204030204" pitchFamily="34" charset="0"/>
                <a:ea typeface="Times New Roman" panose="02020603050405020304" pitchFamily="18" charset="0"/>
              </a:rPr>
              <a:t>CompareMaine V. 13.0</a:t>
            </a:r>
            <a:endParaRPr lang="en-US" sz="5400" dirty="0"/>
          </a:p>
        </p:txBody>
      </p:sp>
      <p:sp>
        <p:nvSpPr>
          <p:cNvPr id="3" name="Content Placeholder 2">
            <a:extLst>
              <a:ext uri="{FF2B5EF4-FFF2-40B4-BE49-F238E27FC236}">
                <a16:creationId xmlns:a16="http://schemas.microsoft.com/office/drawing/2014/main" id="{8A010693-7165-44CD-B94A-F7B6DC54B9B5}"/>
              </a:ext>
            </a:extLst>
          </p:cNvPr>
          <p:cNvSpPr>
            <a:spLocks noGrp="1"/>
          </p:cNvSpPr>
          <p:nvPr>
            <p:ph idx="1"/>
          </p:nvPr>
        </p:nvSpPr>
        <p:spPr>
          <a:xfrm>
            <a:off x="1164393" y="2039815"/>
            <a:ext cx="10048089" cy="4222440"/>
          </a:xfrm>
        </p:spPr>
        <p:txBody>
          <a:bodyPr>
            <a:noAutofit/>
          </a:bodyPr>
          <a:lstStyle/>
          <a:p>
            <a:pPr marL="0" indent="0">
              <a:lnSpc>
                <a:spcPct val="100000"/>
              </a:lnSpc>
              <a:spcBef>
                <a:spcPts val="600"/>
              </a:spcBef>
              <a:spcAft>
                <a:spcPts val="0"/>
              </a:spcAft>
              <a:buNone/>
            </a:pPr>
            <a:r>
              <a:rPr lang="en-US" sz="1600" dirty="0">
                <a:effectLst/>
                <a:ea typeface="Calibri" panose="020F0502020204030204" pitchFamily="34" charset="0"/>
                <a:cs typeface="Aptos" panose="020B0004020202020204" pitchFamily="34" charset="0"/>
              </a:rPr>
              <a:t>Based on feedback received and additional data elements we are refining the way in which we present the location of the health care setting (defined as </a:t>
            </a:r>
            <a:r>
              <a:rPr lang="en-US" sz="1600" b="0" i="0" dirty="0">
                <a:solidFill>
                  <a:srgbClr val="3D514F"/>
                </a:solidFill>
                <a:effectLst/>
                <a:highlight>
                  <a:srgbClr val="FFFFFF"/>
                </a:highlight>
              </a:rPr>
              <a:t>hospitals, surgical centers, diagnostic imaging centers, health centers, laboratories, and clinics) the procedures/services provided at the physical location of the health care setting location and the associated average payment information (even if the payment estimates are the same at different locations).</a:t>
            </a:r>
            <a:endParaRPr lang="en-US" sz="1600" dirty="0">
              <a:effectLst/>
              <a:ea typeface="Calibri" panose="020F0502020204030204" pitchFamily="34" charset="0"/>
              <a:cs typeface="Aptos" panose="020B0004020202020204" pitchFamily="34" charset="0"/>
            </a:endParaRPr>
          </a:p>
          <a:p>
            <a:pPr marL="0" indent="0">
              <a:lnSpc>
                <a:spcPct val="100000"/>
              </a:lnSpc>
              <a:spcBef>
                <a:spcPts val="600"/>
              </a:spcBef>
              <a:spcAft>
                <a:spcPts val="0"/>
              </a:spcAft>
              <a:buNone/>
            </a:pPr>
            <a:r>
              <a:rPr lang="en-US" sz="1600" dirty="0">
                <a:ea typeface="Calibri" panose="020F0502020204030204" pitchFamily="34" charset="0"/>
                <a:cs typeface="Aptos" panose="020B0004020202020204" pitchFamily="34" charset="0"/>
              </a:rPr>
              <a:t>Specifically, we are removing the structure where we default to a “primary location” as illustrated below.   </a:t>
            </a:r>
          </a:p>
          <a:p>
            <a:pPr algn="l">
              <a:lnSpc>
                <a:spcPct val="100000"/>
              </a:lnSpc>
              <a:spcBef>
                <a:spcPts val="600"/>
              </a:spcBef>
            </a:pPr>
            <a:r>
              <a:rPr lang="en-US" sz="1400" b="1" i="0" u="none" strike="noStrike" dirty="0">
                <a:solidFill>
                  <a:srgbClr val="0072D0"/>
                </a:solidFill>
                <a:effectLst/>
                <a:highlight>
                  <a:srgbClr val="FFFFFF"/>
                </a:highlight>
                <a:hlinkClick r:id="rId2"/>
              </a:rPr>
              <a:t>Concentra Urgent Care</a:t>
            </a:r>
            <a:endParaRPr lang="en-US" sz="1400" b="0" i="0" dirty="0">
              <a:solidFill>
                <a:srgbClr val="02867D"/>
              </a:solidFill>
              <a:effectLst/>
              <a:highlight>
                <a:srgbClr val="FFFFFF"/>
              </a:highlight>
            </a:endParaRPr>
          </a:p>
          <a:p>
            <a:pPr algn="l">
              <a:lnSpc>
                <a:spcPct val="100000"/>
              </a:lnSpc>
              <a:spcBef>
                <a:spcPts val="600"/>
              </a:spcBef>
            </a:pPr>
            <a:r>
              <a:rPr lang="en-US" sz="1200" b="0" i="0" dirty="0">
                <a:solidFill>
                  <a:srgbClr val="3D514F"/>
                </a:solidFill>
                <a:effectLst/>
                <a:highlight>
                  <a:srgbClr val="FFFFFF"/>
                </a:highlight>
              </a:rPr>
              <a:t>1570 Main Street, Suite 3 Oxford, ME 04270-3390</a:t>
            </a:r>
          </a:p>
          <a:p>
            <a:pPr algn="l">
              <a:lnSpc>
                <a:spcPct val="100000"/>
              </a:lnSpc>
              <a:spcBef>
                <a:spcPts val="600"/>
              </a:spcBef>
            </a:pPr>
            <a:r>
              <a:rPr lang="en-US" sz="1200" b="1" i="0" u="none" strike="noStrike" dirty="0">
                <a:solidFill>
                  <a:srgbClr val="0072D0"/>
                </a:solidFill>
                <a:effectLst/>
                <a:highlight>
                  <a:srgbClr val="FFFFFF"/>
                </a:highlight>
                <a:hlinkClick r:id="rId3"/>
              </a:rPr>
              <a:t>Multiple locations</a:t>
            </a:r>
            <a:endParaRPr lang="en-US" sz="1200" b="0" i="0" dirty="0">
              <a:solidFill>
                <a:srgbClr val="3D514F"/>
              </a:solidFill>
              <a:effectLst/>
              <a:highlight>
                <a:srgbClr val="FFFFFF"/>
              </a:highlight>
            </a:endParaRPr>
          </a:p>
          <a:p>
            <a:pPr algn="l">
              <a:lnSpc>
                <a:spcPct val="100000"/>
              </a:lnSpc>
              <a:spcBef>
                <a:spcPts val="600"/>
              </a:spcBef>
            </a:pPr>
            <a:r>
              <a:rPr lang="en-US" sz="1200" b="0" i="0" dirty="0">
                <a:solidFill>
                  <a:srgbClr val="3D514F"/>
                </a:solidFill>
                <a:effectLst/>
                <a:highlight>
                  <a:srgbClr val="FFFFFF"/>
                </a:highlight>
              </a:rPr>
              <a:t>Concentra Urgent Care, Augusta</a:t>
            </a:r>
            <a:r>
              <a:rPr lang="en-US" sz="1200" b="0" i="0" dirty="0">
                <a:solidFill>
                  <a:srgbClr val="777777"/>
                </a:solidFill>
                <a:effectLst/>
                <a:highlight>
                  <a:srgbClr val="FFFFFF"/>
                </a:highlight>
              </a:rPr>
              <a:t>219 Capitol Street, Suite 2 Augusta, ME 04330-6235</a:t>
            </a:r>
            <a:endParaRPr lang="en-US" sz="1200" b="0" i="0" dirty="0">
              <a:solidFill>
                <a:srgbClr val="3D514F"/>
              </a:solidFill>
              <a:effectLst/>
              <a:highlight>
                <a:srgbClr val="FFFFFF"/>
              </a:highlight>
            </a:endParaRPr>
          </a:p>
          <a:p>
            <a:pPr algn="l">
              <a:lnSpc>
                <a:spcPct val="100000"/>
              </a:lnSpc>
              <a:spcBef>
                <a:spcPts val="600"/>
              </a:spcBef>
            </a:pPr>
            <a:r>
              <a:rPr lang="en-US" sz="1200" b="0" i="0" dirty="0">
                <a:solidFill>
                  <a:srgbClr val="3D514F"/>
                </a:solidFill>
                <a:effectLst/>
                <a:highlight>
                  <a:srgbClr val="FFFFFF"/>
                </a:highlight>
              </a:rPr>
              <a:t>Concentra Urgent Care, Bangor</a:t>
            </a:r>
            <a:r>
              <a:rPr lang="en-US" sz="1200" b="0" i="0" dirty="0">
                <a:solidFill>
                  <a:srgbClr val="777777"/>
                </a:solidFill>
                <a:effectLst/>
                <a:highlight>
                  <a:srgbClr val="FFFFFF"/>
                </a:highlight>
              </a:rPr>
              <a:t>34 Gilman Road Bangor, ME 04401-3516</a:t>
            </a:r>
            <a:endParaRPr lang="en-US" sz="1200" b="0" i="0" dirty="0">
              <a:solidFill>
                <a:srgbClr val="3D514F"/>
              </a:solidFill>
              <a:effectLst/>
              <a:highlight>
                <a:srgbClr val="FFFFFF"/>
              </a:highlight>
            </a:endParaRPr>
          </a:p>
          <a:p>
            <a:pPr algn="l">
              <a:lnSpc>
                <a:spcPct val="100000"/>
              </a:lnSpc>
              <a:spcBef>
                <a:spcPts val="600"/>
              </a:spcBef>
            </a:pPr>
            <a:r>
              <a:rPr lang="en-US" sz="1200" b="0" i="0" dirty="0">
                <a:solidFill>
                  <a:srgbClr val="3D514F"/>
                </a:solidFill>
                <a:effectLst/>
                <a:highlight>
                  <a:srgbClr val="FFFFFF"/>
                </a:highlight>
              </a:rPr>
              <a:t>Concentra Urgent Care, Brunswick</a:t>
            </a:r>
            <a:r>
              <a:rPr lang="en-US" sz="1200" b="0" i="0" dirty="0">
                <a:solidFill>
                  <a:srgbClr val="777777"/>
                </a:solidFill>
                <a:effectLst/>
                <a:highlight>
                  <a:srgbClr val="FFFFFF"/>
                </a:highlight>
              </a:rPr>
              <a:t>11 Medical Center Drive Brunswick, ME 04011-2690</a:t>
            </a:r>
            <a:endParaRPr lang="en-US" sz="1200" b="0" i="0" dirty="0">
              <a:solidFill>
                <a:srgbClr val="3D514F"/>
              </a:solidFill>
              <a:effectLst/>
              <a:highlight>
                <a:srgbClr val="FFFFFF"/>
              </a:highlight>
            </a:endParaRPr>
          </a:p>
          <a:p>
            <a:pPr algn="l">
              <a:lnSpc>
                <a:spcPct val="100000"/>
              </a:lnSpc>
              <a:spcBef>
                <a:spcPts val="600"/>
              </a:spcBef>
            </a:pPr>
            <a:r>
              <a:rPr lang="en-US" sz="1200" b="0" i="0" dirty="0">
                <a:solidFill>
                  <a:srgbClr val="3D514F"/>
                </a:solidFill>
                <a:effectLst/>
                <a:highlight>
                  <a:srgbClr val="FFFFFF"/>
                </a:highlight>
              </a:rPr>
              <a:t>Concentra Urgent Care, Lewiston</a:t>
            </a:r>
            <a:r>
              <a:rPr lang="en-US" sz="1200" b="0" i="0" dirty="0">
                <a:solidFill>
                  <a:srgbClr val="777777"/>
                </a:solidFill>
                <a:effectLst/>
                <a:highlight>
                  <a:srgbClr val="FFFFFF"/>
                </a:highlight>
              </a:rPr>
              <a:t>59 East Avenue Lewiston, ME 04240-5667</a:t>
            </a:r>
            <a:endParaRPr lang="en-US" sz="1200" b="0" i="0" dirty="0">
              <a:solidFill>
                <a:srgbClr val="3D514F"/>
              </a:solidFill>
              <a:effectLst/>
              <a:highlight>
                <a:srgbClr val="FFFFFF"/>
              </a:highlight>
            </a:endParaRPr>
          </a:p>
          <a:p>
            <a:pPr algn="l">
              <a:lnSpc>
                <a:spcPct val="100000"/>
              </a:lnSpc>
              <a:spcBef>
                <a:spcPts val="600"/>
              </a:spcBef>
            </a:pPr>
            <a:r>
              <a:rPr lang="en-US" sz="1200" b="0" i="0" dirty="0">
                <a:solidFill>
                  <a:srgbClr val="3D514F"/>
                </a:solidFill>
                <a:effectLst/>
                <a:highlight>
                  <a:srgbClr val="FFFFFF"/>
                </a:highlight>
              </a:rPr>
              <a:t>Concentra Urgent Care, Oxford</a:t>
            </a:r>
            <a:r>
              <a:rPr lang="en-US" sz="1200" b="0" i="0" dirty="0">
                <a:solidFill>
                  <a:srgbClr val="777777"/>
                </a:solidFill>
                <a:effectLst/>
                <a:highlight>
                  <a:srgbClr val="FFFFFF"/>
                </a:highlight>
              </a:rPr>
              <a:t>1570 Main Street, Suite 3 Oxford, ME 04270-3390</a:t>
            </a:r>
            <a:endParaRPr lang="en-US" sz="1200" b="0" i="0" dirty="0">
              <a:solidFill>
                <a:srgbClr val="3D514F"/>
              </a:solidFill>
              <a:effectLst/>
              <a:highlight>
                <a:srgbClr val="FFFFFF"/>
              </a:highlight>
            </a:endParaRPr>
          </a:p>
          <a:p>
            <a:pPr algn="l">
              <a:lnSpc>
                <a:spcPct val="100000"/>
              </a:lnSpc>
              <a:spcBef>
                <a:spcPts val="600"/>
              </a:spcBef>
            </a:pPr>
            <a:r>
              <a:rPr lang="en-US" sz="1200" b="0" i="0" dirty="0">
                <a:solidFill>
                  <a:srgbClr val="3D514F"/>
                </a:solidFill>
                <a:effectLst/>
                <a:highlight>
                  <a:srgbClr val="FFFFFF"/>
                </a:highlight>
              </a:rPr>
              <a:t>Concentra Urgent Care, South Portland</a:t>
            </a:r>
            <a:r>
              <a:rPr lang="en-US" sz="1200" b="0" i="0" dirty="0">
                <a:solidFill>
                  <a:srgbClr val="777777"/>
                </a:solidFill>
                <a:effectLst/>
                <a:highlight>
                  <a:srgbClr val="FFFFFF"/>
                </a:highlight>
              </a:rPr>
              <a:t>400 Southborough Drive South Portland, ME 04106-3249</a:t>
            </a:r>
            <a:endParaRPr lang="en-US" sz="1200" b="0" i="0" dirty="0">
              <a:solidFill>
                <a:srgbClr val="3D514F"/>
              </a:solidFill>
              <a:effectLst/>
              <a:highlight>
                <a:srgbClr val="FFFFFF"/>
              </a:highlight>
            </a:endParaRPr>
          </a:p>
        </p:txBody>
      </p:sp>
      <p:sp>
        <p:nvSpPr>
          <p:cNvPr id="4" name="Footer Placeholder 3">
            <a:extLst>
              <a:ext uri="{FF2B5EF4-FFF2-40B4-BE49-F238E27FC236}">
                <a16:creationId xmlns:a16="http://schemas.microsoft.com/office/drawing/2014/main" id="{68E566E3-986D-444D-AAD9-6C491F7218E8}"/>
              </a:ext>
            </a:extLst>
          </p:cNvPr>
          <p:cNvSpPr>
            <a:spLocks noGrp="1"/>
          </p:cNvSpPr>
          <p:nvPr>
            <p:ph type="ftr" sz="quarter" idx="11"/>
          </p:nvPr>
        </p:nvSpPr>
        <p:spPr>
          <a:xfrm>
            <a:off x="3684598" y="6459785"/>
            <a:ext cx="4822804" cy="365125"/>
          </a:xfrm>
        </p:spPr>
        <p:txBody>
          <a:bodyPr/>
          <a:lstStyle/>
          <a:p>
            <a:r>
              <a:rPr lang="en-US" dirty="0"/>
              <a:t>MHDO Board Meeting September 5, 2024</a:t>
            </a:r>
          </a:p>
        </p:txBody>
      </p:sp>
      <p:sp>
        <p:nvSpPr>
          <p:cNvPr id="5" name="Slide Number Placeholder 4">
            <a:extLst>
              <a:ext uri="{FF2B5EF4-FFF2-40B4-BE49-F238E27FC236}">
                <a16:creationId xmlns:a16="http://schemas.microsoft.com/office/drawing/2014/main" id="{07CCB54B-CB14-4D74-B823-4323824ECF59}"/>
              </a:ext>
            </a:extLst>
          </p:cNvPr>
          <p:cNvSpPr>
            <a:spLocks noGrp="1"/>
          </p:cNvSpPr>
          <p:nvPr>
            <p:ph type="sldNum" sz="quarter" idx="12"/>
          </p:nvPr>
        </p:nvSpPr>
        <p:spPr/>
        <p:txBody>
          <a:bodyPr/>
          <a:lstStyle/>
          <a:p>
            <a:fld id="{4CE482DC-2269-4F26-9D2A-7E44B1A4CD85}" type="slidenum">
              <a:rPr lang="en-US" smtClean="0"/>
              <a:pPr/>
              <a:t>16</a:t>
            </a:fld>
            <a:endParaRPr lang="en-US" dirty="0"/>
          </a:p>
        </p:txBody>
      </p:sp>
    </p:spTree>
    <p:extLst>
      <p:ext uri="{BB962C8B-B14F-4D97-AF65-F5344CB8AC3E}">
        <p14:creationId xmlns:p14="http://schemas.microsoft.com/office/powerpoint/2010/main" val="2435980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362CE-042E-B683-ECF7-DDA2A6481DCE}"/>
              </a:ext>
            </a:extLst>
          </p:cNvPr>
          <p:cNvSpPr>
            <a:spLocks noGrp="1"/>
          </p:cNvSpPr>
          <p:nvPr>
            <p:ph type="title"/>
          </p:nvPr>
        </p:nvSpPr>
        <p:spPr/>
        <p:txBody>
          <a:bodyPr/>
          <a:lstStyle/>
          <a:p>
            <a:r>
              <a:rPr lang="en-US" sz="4800" dirty="0">
                <a:effectLst/>
                <a:latin typeface="Calibri" panose="020F0502020204030204" pitchFamily="34" charset="0"/>
                <a:ea typeface="Times New Roman" panose="02020603050405020304" pitchFamily="18" charset="0"/>
              </a:rPr>
              <a:t>CompareMaine V. 13.0</a:t>
            </a:r>
            <a:endParaRPr lang="en-US" dirty="0"/>
          </a:p>
        </p:txBody>
      </p:sp>
      <p:sp>
        <p:nvSpPr>
          <p:cNvPr id="3" name="Content Placeholder 2">
            <a:extLst>
              <a:ext uri="{FF2B5EF4-FFF2-40B4-BE49-F238E27FC236}">
                <a16:creationId xmlns:a16="http://schemas.microsoft.com/office/drawing/2014/main" id="{3011EEDF-F472-48E8-640D-0AC0482B262A}"/>
              </a:ext>
            </a:extLst>
          </p:cNvPr>
          <p:cNvSpPr>
            <a:spLocks noGrp="1"/>
          </p:cNvSpPr>
          <p:nvPr>
            <p:ph idx="1"/>
          </p:nvPr>
        </p:nvSpPr>
        <p:spPr/>
        <p:txBody>
          <a:bodyPr/>
          <a:lstStyle/>
          <a:p>
            <a:r>
              <a:rPr lang="en-US" dirty="0"/>
              <a:t>These refinements will lead to more accurate information about the physical location where specific services and procedures are provided; and will enhance the geographic search feature as it will no longer be limited to the “primary location” when there are multiple geographic locations.   </a:t>
            </a:r>
          </a:p>
        </p:txBody>
      </p:sp>
      <p:sp>
        <p:nvSpPr>
          <p:cNvPr id="4" name="Footer Placeholder 3">
            <a:extLst>
              <a:ext uri="{FF2B5EF4-FFF2-40B4-BE49-F238E27FC236}">
                <a16:creationId xmlns:a16="http://schemas.microsoft.com/office/drawing/2014/main" id="{D44A4EA6-E058-952C-AF2A-6671294772EC}"/>
              </a:ext>
            </a:extLst>
          </p:cNvPr>
          <p:cNvSpPr>
            <a:spLocks noGrp="1"/>
          </p:cNvSpPr>
          <p:nvPr>
            <p:ph type="ftr" sz="quarter" idx="11"/>
          </p:nvPr>
        </p:nvSpPr>
        <p:spPr/>
        <p:txBody>
          <a:bodyPr/>
          <a:lstStyle/>
          <a:p>
            <a:r>
              <a:rPr lang="en-US" dirty="0"/>
              <a:t>MHDO Board Meeting September 5, 2024</a:t>
            </a:r>
          </a:p>
        </p:txBody>
      </p:sp>
      <p:sp>
        <p:nvSpPr>
          <p:cNvPr id="5" name="Slide Number Placeholder 4">
            <a:extLst>
              <a:ext uri="{FF2B5EF4-FFF2-40B4-BE49-F238E27FC236}">
                <a16:creationId xmlns:a16="http://schemas.microsoft.com/office/drawing/2014/main" id="{A12663E7-0494-28F2-A8FB-C7C2D6B75A90}"/>
              </a:ext>
            </a:extLst>
          </p:cNvPr>
          <p:cNvSpPr>
            <a:spLocks noGrp="1"/>
          </p:cNvSpPr>
          <p:nvPr>
            <p:ph type="sldNum" sz="quarter" idx="12"/>
          </p:nvPr>
        </p:nvSpPr>
        <p:spPr/>
        <p:txBody>
          <a:bodyPr/>
          <a:lstStyle/>
          <a:p>
            <a:fld id="{4CE482DC-2269-4F26-9D2A-7E44B1A4CD85}" type="slidenum">
              <a:rPr lang="en-US" smtClean="0"/>
              <a:pPr/>
              <a:t>17</a:t>
            </a:fld>
            <a:endParaRPr lang="en-US" dirty="0"/>
          </a:p>
        </p:txBody>
      </p:sp>
    </p:spTree>
    <p:extLst>
      <p:ext uri="{BB962C8B-B14F-4D97-AF65-F5344CB8AC3E}">
        <p14:creationId xmlns:p14="http://schemas.microsoft.com/office/powerpoint/2010/main" val="29180105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B3921-9B40-7769-B1F7-516BAEA8AF9E}"/>
              </a:ext>
            </a:extLst>
          </p:cNvPr>
          <p:cNvSpPr>
            <a:spLocks noGrp="1"/>
          </p:cNvSpPr>
          <p:nvPr>
            <p:ph type="title"/>
          </p:nvPr>
        </p:nvSpPr>
        <p:spPr/>
        <p:txBody>
          <a:bodyPr/>
          <a:lstStyle/>
          <a:p>
            <a:r>
              <a:rPr lang="en-US" sz="4800" dirty="0">
                <a:effectLst/>
                <a:latin typeface="Calibri" panose="020F0502020204030204" pitchFamily="34" charset="0"/>
                <a:ea typeface="Times New Roman" panose="02020603050405020304" pitchFamily="18" charset="0"/>
              </a:rPr>
              <a:t>CompareMaine V. 13.0</a:t>
            </a:r>
            <a:endParaRPr lang="en-US" dirty="0"/>
          </a:p>
        </p:txBody>
      </p:sp>
      <p:sp>
        <p:nvSpPr>
          <p:cNvPr id="3" name="Content Placeholder 2">
            <a:extLst>
              <a:ext uri="{FF2B5EF4-FFF2-40B4-BE49-F238E27FC236}">
                <a16:creationId xmlns:a16="http://schemas.microsoft.com/office/drawing/2014/main" id="{F625785E-AA4C-F8F3-FC1E-6FC68E233184}"/>
              </a:ext>
            </a:extLst>
          </p:cNvPr>
          <p:cNvSpPr>
            <a:spLocks noGrp="1"/>
          </p:cNvSpPr>
          <p:nvPr>
            <p:ph idx="1"/>
          </p:nvPr>
        </p:nvSpPr>
        <p:spPr/>
        <p:txBody>
          <a:bodyPr/>
          <a:lstStyle/>
          <a:p>
            <a:r>
              <a:rPr lang="en-US" dirty="0"/>
              <a:t>New Release Date:  End of January 2025</a:t>
            </a:r>
          </a:p>
          <a:p>
            <a:pPr marL="0" indent="0">
              <a:buNone/>
            </a:pPr>
            <a:r>
              <a:rPr lang="en-US" sz="2400" dirty="0">
                <a:effectLst/>
                <a:latin typeface="Aptos" panose="020B0004020202020204" pitchFamily="34" charset="0"/>
                <a:ea typeface="Times New Roman" panose="02020603050405020304" pitchFamily="18" charset="0"/>
                <a:cs typeface="Aptos" panose="020B0004020202020204" pitchFamily="34" charset="0"/>
              </a:rPr>
              <a:t>This new release date will allow us to integrate:</a:t>
            </a:r>
          </a:p>
          <a:p>
            <a:pPr marL="342900" indent="-228600">
              <a:buFont typeface="Wingdings" panose="05000000000000000000" pitchFamily="2" charset="2"/>
              <a:buChar char="Ø"/>
            </a:pPr>
            <a:r>
              <a:rPr lang="en-US" sz="2400" dirty="0">
                <a:effectLst/>
                <a:latin typeface="Aptos" panose="020B0004020202020204" pitchFamily="34" charset="0"/>
                <a:ea typeface="Times New Roman" panose="02020603050405020304" pitchFamily="18" charset="0"/>
                <a:cs typeface="Aptos" panose="020B0004020202020204" pitchFamily="34" charset="0"/>
              </a:rPr>
              <a:t>Q2 2024 claims data into our payment estimates.  We are discussing internally what the new data period should be.</a:t>
            </a:r>
          </a:p>
          <a:p>
            <a:pPr marL="514350" lvl="1" indent="-171450">
              <a:buFont typeface="Wingdings" panose="05000000000000000000" pitchFamily="2" charset="2"/>
              <a:buChar char="Ø"/>
            </a:pPr>
            <a:r>
              <a:rPr lang="en-US" sz="1800" dirty="0">
                <a:effectLst/>
                <a:latin typeface="Aptos" panose="020B0004020202020204" pitchFamily="34" charset="0"/>
                <a:ea typeface="Times New Roman" panose="02020603050405020304" pitchFamily="18" charset="0"/>
                <a:cs typeface="Aptos" panose="020B0004020202020204" pitchFamily="34" charset="0"/>
              </a:rPr>
              <a:t>April 1, 2023-June 30, 2024 (15 months of data) (historically th</a:t>
            </a:r>
            <a:r>
              <a:rPr lang="en-US" sz="1800" dirty="0">
                <a:latin typeface="Aptos" panose="020B0004020202020204" pitchFamily="34" charset="0"/>
                <a:ea typeface="Times New Roman" panose="02020603050405020304" pitchFamily="18" charset="0"/>
                <a:cs typeface="Aptos" panose="020B0004020202020204" pitchFamily="34" charset="0"/>
              </a:rPr>
              <a:t>e data period is 12 months , </a:t>
            </a:r>
            <a:r>
              <a:rPr lang="en-US" sz="1800" dirty="0">
                <a:effectLst/>
                <a:latin typeface="Aptos" panose="020B0004020202020204" pitchFamily="34" charset="0"/>
                <a:ea typeface="Times New Roman" panose="02020603050405020304" pitchFamily="18" charset="0"/>
                <a:cs typeface="Aptos" panose="020B0004020202020204" pitchFamily="34" charset="0"/>
              </a:rPr>
              <a:t>April 1-March 31), or </a:t>
            </a:r>
          </a:p>
          <a:p>
            <a:pPr marL="514350" lvl="1" indent="-171450">
              <a:buFont typeface="Wingdings" panose="05000000000000000000" pitchFamily="2" charset="2"/>
              <a:buChar char="Ø"/>
            </a:pPr>
            <a:r>
              <a:rPr lang="en-US" sz="1800" dirty="0">
                <a:effectLst/>
                <a:latin typeface="Aptos" panose="020B0004020202020204" pitchFamily="34" charset="0"/>
                <a:ea typeface="Times New Roman" panose="02020603050405020304" pitchFamily="18" charset="0"/>
                <a:cs typeface="Aptos" panose="020B0004020202020204" pitchFamily="34" charset="0"/>
              </a:rPr>
              <a:t>July 1, 2023-June 30, 2024</a:t>
            </a:r>
            <a:r>
              <a:rPr lang="en-US" sz="1800" dirty="0">
                <a:latin typeface="Aptos" panose="020B0004020202020204" pitchFamily="34" charset="0"/>
                <a:ea typeface="Times New Roman" panose="02020603050405020304" pitchFamily="18" charset="0"/>
                <a:cs typeface="Aptos" panose="020B0004020202020204" pitchFamily="34" charset="0"/>
              </a:rPr>
              <a:t>.</a:t>
            </a:r>
          </a:p>
          <a:p>
            <a:pPr marL="342900" indent="-228600">
              <a:buFont typeface="Wingdings" panose="05000000000000000000" pitchFamily="2" charset="2"/>
              <a:buChar char="Ø"/>
            </a:pPr>
            <a:r>
              <a:rPr lang="en-US" sz="2400" dirty="0">
                <a:latin typeface="Aptos" panose="020B0004020202020204" pitchFamily="34" charset="0"/>
                <a:ea typeface="Times New Roman" panose="02020603050405020304" pitchFamily="18" charset="0"/>
                <a:cs typeface="Aptos" panose="020B0004020202020204" pitchFamily="34" charset="0"/>
              </a:rPr>
              <a:t>The most recent quality data which is generally available in October/November.</a:t>
            </a:r>
          </a:p>
        </p:txBody>
      </p:sp>
      <p:sp>
        <p:nvSpPr>
          <p:cNvPr id="4" name="Footer Placeholder 3">
            <a:extLst>
              <a:ext uri="{FF2B5EF4-FFF2-40B4-BE49-F238E27FC236}">
                <a16:creationId xmlns:a16="http://schemas.microsoft.com/office/drawing/2014/main" id="{51E65B67-347F-EBB1-D87E-4C3FDEEBD22F}"/>
              </a:ext>
            </a:extLst>
          </p:cNvPr>
          <p:cNvSpPr>
            <a:spLocks noGrp="1"/>
          </p:cNvSpPr>
          <p:nvPr>
            <p:ph type="ftr" sz="quarter" idx="11"/>
          </p:nvPr>
        </p:nvSpPr>
        <p:spPr/>
        <p:txBody>
          <a:bodyPr/>
          <a:lstStyle/>
          <a:p>
            <a:r>
              <a:rPr lang="en-US" dirty="0"/>
              <a:t>MHDO Board Meeting September 5, 2024</a:t>
            </a:r>
          </a:p>
        </p:txBody>
      </p:sp>
      <p:sp>
        <p:nvSpPr>
          <p:cNvPr id="5" name="Slide Number Placeholder 4">
            <a:extLst>
              <a:ext uri="{FF2B5EF4-FFF2-40B4-BE49-F238E27FC236}">
                <a16:creationId xmlns:a16="http://schemas.microsoft.com/office/drawing/2014/main" id="{D6F2B634-1B75-FA5E-774D-E1994185724E}"/>
              </a:ext>
            </a:extLst>
          </p:cNvPr>
          <p:cNvSpPr>
            <a:spLocks noGrp="1"/>
          </p:cNvSpPr>
          <p:nvPr>
            <p:ph type="sldNum" sz="quarter" idx="12"/>
          </p:nvPr>
        </p:nvSpPr>
        <p:spPr/>
        <p:txBody>
          <a:bodyPr/>
          <a:lstStyle/>
          <a:p>
            <a:fld id="{4CE482DC-2269-4F26-9D2A-7E44B1A4CD85}" type="slidenum">
              <a:rPr lang="en-US" smtClean="0"/>
              <a:pPr/>
              <a:t>18</a:t>
            </a:fld>
            <a:endParaRPr lang="en-US" dirty="0"/>
          </a:p>
        </p:txBody>
      </p:sp>
    </p:spTree>
    <p:extLst>
      <p:ext uri="{BB962C8B-B14F-4D97-AF65-F5344CB8AC3E}">
        <p14:creationId xmlns:p14="http://schemas.microsoft.com/office/powerpoint/2010/main" val="3336210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1778D-EA8F-4825-B8C1-4DD0D0FEE87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DD27E05A-AEC6-41B5-A0CB-56CCCC38D11C}"/>
              </a:ext>
            </a:extLst>
          </p:cNvPr>
          <p:cNvSpPr>
            <a:spLocks noGrp="1"/>
          </p:cNvSpPr>
          <p:nvPr>
            <p:ph idx="1"/>
          </p:nvPr>
        </p:nvSpPr>
        <p:spPr>
          <a:xfrm>
            <a:off x="1189892" y="2183933"/>
            <a:ext cx="10022590" cy="3829279"/>
          </a:xfrm>
        </p:spPr>
        <p:txBody>
          <a:bodyPr>
            <a:normAutofit/>
          </a:bodyPr>
          <a:lstStyle/>
          <a:p>
            <a:pPr marL="0" indent="0">
              <a:buNone/>
            </a:pPr>
            <a:endParaRPr lang="en-US" sz="2000" dirty="0"/>
          </a:p>
          <a:p>
            <a:pPr marL="0" indent="0">
              <a:buNone/>
            </a:pPr>
            <a:endParaRPr lang="en-US" sz="2000" dirty="0"/>
          </a:p>
        </p:txBody>
      </p:sp>
      <p:sp>
        <p:nvSpPr>
          <p:cNvPr id="4" name="Footer Placeholder 3">
            <a:extLst>
              <a:ext uri="{FF2B5EF4-FFF2-40B4-BE49-F238E27FC236}">
                <a16:creationId xmlns:a16="http://schemas.microsoft.com/office/drawing/2014/main" id="{5DD19CF2-BBF8-48E1-A7C4-13EE659688DE}"/>
              </a:ext>
            </a:extLst>
          </p:cNvPr>
          <p:cNvSpPr>
            <a:spLocks noGrp="1"/>
          </p:cNvSpPr>
          <p:nvPr>
            <p:ph type="ftr" sz="quarter" idx="11"/>
          </p:nvPr>
        </p:nvSpPr>
        <p:spPr/>
        <p:txBody>
          <a:bodyPr/>
          <a:lstStyle/>
          <a:p>
            <a:r>
              <a:rPr lang="en-US" dirty="0"/>
              <a:t>MHDO Board Meeting September 5, 2024</a:t>
            </a:r>
          </a:p>
        </p:txBody>
      </p:sp>
      <p:pic>
        <p:nvPicPr>
          <p:cNvPr id="6" name="Picture 2" descr="logo of words">
            <a:extLst>
              <a:ext uri="{FF2B5EF4-FFF2-40B4-BE49-F238E27FC236}">
                <a16:creationId xmlns:a16="http://schemas.microsoft.com/office/drawing/2014/main" id="{45028304-AA01-467B-BB14-911ABD3351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9892" y="903372"/>
            <a:ext cx="3848100" cy="70485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id="{BB5D96F6-4B3B-55E9-264D-0615251A8E63}"/>
              </a:ext>
            </a:extLst>
          </p:cNvPr>
          <p:cNvSpPr>
            <a:spLocks noGrp="1"/>
          </p:cNvSpPr>
          <p:nvPr>
            <p:ph type="sldNum" sz="quarter" idx="12"/>
          </p:nvPr>
        </p:nvSpPr>
        <p:spPr>
          <a:xfrm>
            <a:off x="9900458" y="6459785"/>
            <a:ext cx="1312025" cy="365125"/>
          </a:xfrm>
        </p:spPr>
        <p:txBody>
          <a:bodyPr/>
          <a:lstStyle/>
          <a:p>
            <a:fld id="{4CE482DC-2269-4F26-9D2A-7E44B1A4CD85}" type="slidenum">
              <a:rPr lang="en-US" smtClean="0"/>
              <a:pPr/>
              <a:t>19</a:t>
            </a:fld>
            <a:endParaRPr lang="en-US" dirty="0"/>
          </a:p>
        </p:txBody>
      </p:sp>
      <p:sp>
        <p:nvSpPr>
          <p:cNvPr id="8" name="TextBox 7">
            <a:extLst>
              <a:ext uri="{FF2B5EF4-FFF2-40B4-BE49-F238E27FC236}">
                <a16:creationId xmlns:a16="http://schemas.microsoft.com/office/drawing/2014/main" id="{3EAE46A1-86B1-D2F0-0A65-9F446E1B8062}"/>
              </a:ext>
            </a:extLst>
          </p:cNvPr>
          <p:cNvSpPr txBox="1"/>
          <p:nvPr/>
        </p:nvSpPr>
        <p:spPr>
          <a:xfrm>
            <a:off x="1189892" y="2354129"/>
            <a:ext cx="7951751" cy="2169825"/>
          </a:xfrm>
          <a:prstGeom prst="rect">
            <a:avLst/>
          </a:prstGeom>
          <a:noFill/>
        </p:spPr>
        <p:txBody>
          <a:bodyPr wrap="square">
            <a:spAutoFit/>
          </a:bodyPr>
          <a:lstStyle/>
          <a:p>
            <a:pPr marL="460375" indent="-460375">
              <a:lnSpc>
                <a:spcPct val="100000"/>
              </a:lnSpc>
              <a:spcBef>
                <a:spcPts val="0"/>
              </a:spcBef>
              <a:spcAft>
                <a:spcPts val="600"/>
              </a:spcAft>
              <a:buFont typeface="Wingdings" panose="05000000000000000000" pitchFamily="2" charset="2"/>
              <a:buChar char="§"/>
            </a:pPr>
            <a:r>
              <a:rPr lang="en-US" sz="2400" dirty="0"/>
              <a:t>Developing annual report on rate of healthcare associated infections in the State of Maine </a:t>
            </a:r>
          </a:p>
          <a:p>
            <a:pPr marL="460375" indent="-460375">
              <a:lnSpc>
                <a:spcPct val="100000"/>
              </a:lnSpc>
              <a:spcBef>
                <a:spcPts val="0"/>
              </a:spcBef>
              <a:spcAft>
                <a:spcPts val="600"/>
              </a:spcAft>
              <a:buFont typeface="Wingdings" panose="05000000000000000000" pitchFamily="2" charset="2"/>
              <a:buChar char="§"/>
            </a:pPr>
            <a:r>
              <a:rPr lang="en-US" sz="2400" dirty="0"/>
              <a:t>Working on Project First Line Deliverables</a:t>
            </a:r>
          </a:p>
          <a:p>
            <a:pPr marL="460375" indent="-460375">
              <a:lnSpc>
                <a:spcPct val="100000"/>
              </a:lnSpc>
              <a:spcBef>
                <a:spcPts val="0"/>
              </a:spcBef>
              <a:spcAft>
                <a:spcPts val="600"/>
              </a:spcAft>
              <a:buFont typeface="Wingdings" panose="05000000000000000000" pitchFamily="2" charset="2"/>
              <a:buChar char="§"/>
            </a:pPr>
            <a:r>
              <a:rPr lang="en-US" sz="2400" dirty="0"/>
              <a:t>Drafting annual primary care spending report</a:t>
            </a:r>
          </a:p>
          <a:p>
            <a:pPr marL="460375" indent="-460375">
              <a:lnSpc>
                <a:spcPct val="100000"/>
              </a:lnSpc>
              <a:spcBef>
                <a:spcPts val="0"/>
              </a:spcBef>
              <a:spcAft>
                <a:spcPts val="600"/>
              </a:spcAft>
              <a:buFont typeface="Wingdings" panose="05000000000000000000" pitchFamily="2" charset="2"/>
              <a:buChar char="§"/>
            </a:pPr>
            <a:r>
              <a:rPr lang="en-US" sz="2400" dirty="0"/>
              <a:t>Drafting annual behavioral health care spending report</a:t>
            </a:r>
          </a:p>
        </p:txBody>
      </p:sp>
    </p:spTree>
    <p:extLst>
      <p:ext uri="{BB962C8B-B14F-4D97-AF65-F5344CB8AC3E}">
        <p14:creationId xmlns:p14="http://schemas.microsoft.com/office/powerpoint/2010/main" val="2944696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00DC-9915-4538-B631-6793994AB2CF}"/>
              </a:ext>
            </a:extLst>
          </p:cNvPr>
          <p:cNvSpPr>
            <a:spLocks noGrp="1"/>
          </p:cNvSpPr>
          <p:nvPr>
            <p:ph type="title"/>
          </p:nvPr>
        </p:nvSpPr>
        <p:spPr/>
        <p:txBody>
          <a:bodyPr>
            <a:normAutofit/>
          </a:bodyPr>
          <a:lstStyle/>
          <a:p>
            <a:r>
              <a:rPr lang="en-US" sz="3200" dirty="0">
                <a:effectLst/>
                <a:ea typeface="Times New Roman" panose="02020603050405020304" pitchFamily="18" charset="0"/>
              </a:rPr>
              <a:t>Chapter 340, </a:t>
            </a:r>
            <a:r>
              <a:rPr lang="en-US" sz="3200" i="1" dirty="0">
                <a:effectLst/>
                <a:latin typeface="Calibri" panose="020F0502020204030204" pitchFamily="34" charset="0"/>
                <a:ea typeface="Times New Roman" panose="02020603050405020304" pitchFamily="18" charset="0"/>
              </a:rPr>
              <a:t>Uniform Reporting System for Reporting 340B Drug Program Data Sets </a:t>
            </a:r>
            <a:r>
              <a:rPr lang="en-US" sz="3200" dirty="0">
                <a:solidFill>
                  <a:srgbClr val="333333"/>
                </a:solidFill>
                <a:effectLst/>
                <a:ea typeface="Times New Roman" panose="02020603050405020304" pitchFamily="18" charset="0"/>
              </a:rPr>
              <a:t>(routine technical rule)</a:t>
            </a:r>
            <a:endParaRPr lang="en-US" sz="3200" dirty="0"/>
          </a:p>
        </p:txBody>
      </p:sp>
      <p:sp>
        <p:nvSpPr>
          <p:cNvPr id="3" name="Content Placeholder 2">
            <a:extLst>
              <a:ext uri="{FF2B5EF4-FFF2-40B4-BE49-F238E27FC236}">
                <a16:creationId xmlns:a16="http://schemas.microsoft.com/office/drawing/2014/main" id="{09A5840D-04EF-4698-99A7-EE67F99AB063}"/>
              </a:ext>
            </a:extLst>
          </p:cNvPr>
          <p:cNvSpPr>
            <a:spLocks noGrp="1"/>
          </p:cNvSpPr>
          <p:nvPr>
            <p:ph idx="1"/>
          </p:nvPr>
        </p:nvSpPr>
        <p:spPr>
          <a:xfrm>
            <a:off x="1097280" y="2014647"/>
            <a:ext cx="10115202" cy="3829279"/>
          </a:xfrm>
        </p:spPr>
        <p:txBody>
          <a:bodyPr>
            <a:normAutofit/>
          </a:bodyPr>
          <a:lstStyle/>
          <a:p>
            <a:pPr marL="341313" indent="-341313">
              <a:spcAft>
                <a:spcPts val="0"/>
              </a:spcAft>
              <a:buFont typeface="Wingdings" panose="05000000000000000000" pitchFamily="2" charset="2"/>
              <a:buChar char="Ø"/>
            </a:pPr>
            <a:r>
              <a:rPr lang="en-US" sz="2800" dirty="0"/>
              <a:t>Written comments were received on the proposed rule. </a:t>
            </a:r>
          </a:p>
          <a:p>
            <a:pPr marL="341313" indent="-341313">
              <a:spcAft>
                <a:spcPts val="0"/>
              </a:spcAft>
              <a:buFont typeface="Wingdings" panose="05000000000000000000" pitchFamily="2" charset="2"/>
              <a:buChar char="Ø"/>
            </a:pPr>
            <a:r>
              <a:rPr lang="en-US" sz="2800" dirty="0"/>
              <a:t>Board received copies of the written comments submitted and an  updated copy of the Basis Statement, documenting the comments received, staff’s proposed responses and recommendations. </a:t>
            </a:r>
          </a:p>
          <a:p>
            <a:pPr marL="341313" indent="-341313">
              <a:spcAft>
                <a:spcPts val="0"/>
              </a:spcAft>
              <a:buFont typeface="Wingdings" panose="05000000000000000000" pitchFamily="2" charset="2"/>
              <a:buChar char="Ø"/>
            </a:pPr>
            <a:r>
              <a:rPr lang="en-US" sz="2800" dirty="0"/>
              <a:t>Summarize content of updated Basis Statement.</a:t>
            </a:r>
          </a:p>
          <a:p>
            <a:pPr marL="0" indent="0">
              <a:buNone/>
            </a:pPr>
            <a:endParaRPr lang="en-US" dirty="0"/>
          </a:p>
        </p:txBody>
      </p:sp>
      <p:sp>
        <p:nvSpPr>
          <p:cNvPr id="4" name="Footer Placeholder 3">
            <a:extLst>
              <a:ext uri="{FF2B5EF4-FFF2-40B4-BE49-F238E27FC236}">
                <a16:creationId xmlns:a16="http://schemas.microsoft.com/office/drawing/2014/main" id="{223C77E7-40E4-41F3-86B1-CA1C7D06A618}"/>
              </a:ext>
            </a:extLst>
          </p:cNvPr>
          <p:cNvSpPr>
            <a:spLocks noGrp="1"/>
          </p:cNvSpPr>
          <p:nvPr>
            <p:ph type="ftr" sz="quarter" idx="11"/>
          </p:nvPr>
        </p:nvSpPr>
        <p:spPr/>
        <p:txBody>
          <a:bodyPr/>
          <a:lstStyle/>
          <a:p>
            <a:r>
              <a:rPr lang="en-US"/>
              <a:t>MHDO Board Meeting September 5, 2024</a:t>
            </a:r>
            <a:endParaRPr lang="en-US" dirty="0"/>
          </a:p>
        </p:txBody>
      </p:sp>
      <p:sp>
        <p:nvSpPr>
          <p:cNvPr id="5" name="Slide Number Placeholder 4">
            <a:extLst>
              <a:ext uri="{FF2B5EF4-FFF2-40B4-BE49-F238E27FC236}">
                <a16:creationId xmlns:a16="http://schemas.microsoft.com/office/drawing/2014/main" id="{F07F4718-25C6-4F32-9943-F89E7BD5FB5F}"/>
              </a:ext>
            </a:extLst>
          </p:cNvPr>
          <p:cNvSpPr>
            <a:spLocks noGrp="1"/>
          </p:cNvSpPr>
          <p:nvPr>
            <p:ph type="sldNum" sz="quarter" idx="12"/>
          </p:nvPr>
        </p:nvSpPr>
        <p:spPr/>
        <p:txBody>
          <a:bodyPr/>
          <a:lstStyle/>
          <a:p>
            <a:fld id="{4CE482DC-2269-4F26-9D2A-7E44B1A4CD85}" type="slidenum">
              <a:rPr lang="en-US" smtClean="0"/>
              <a:pPr/>
              <a:t>2</a:t>
            </a:fld>
            <a:endParaRPr lang="en-US" dirty="0"/>
          </a:p>
        </p:txBody>
      </p:sp>
    </p:spTree>
    <p:extLst>
      <p:ext uri="{BB962C8B-B14F-4D97-AF65-F5344CB8AC3E}">
        <p14:creationId xmlns:p14="http://schemas.microsoft.com/office/powerpoint/2010/main" val="3811725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00DC-9915-4538-B631-6793994AB2CF}"/>
              </a:ext>
            </a:extLst>
          </p:cNvPr>
          <p:cNvSpPr>
            <a:spLocks noGrp="1"/>
          </p:cNvSpPr>
          <p:nvPr>
            <p:ph type="title"/>
          </p:nvPr>
        </p:nvSpPr>
        <p:spPr/>
        <p:txBody>
          <a:bodyPr>
            <a:normAutofit/>
          </a:bodyPr>
          <a:lstStyle/>
          <a:p>
            <a:r>
              <a:rPr lang="en-US" sz="3600" dirty="0">
                <a:effectLst/>
                <a:ea typeface="Times New Roman" panose="02020603050405020304" pitchFamily="18" charset="0"/>
              </a:rPr>
              <a:t>Chapter 340, </a:t>
            </a:r>
            <a:r>
              <a:rPr lang="en-US" sz="3600" i="1" dirty="0">
                <a:effectLst/>
                <a:latin typeface="Calibri" panose="020F0502020204030204" pitchFamily="34" charset="0"/>
                <a:ea typeface="Times New Roman" panose="02020603050405020304" pitchFamily="18" charset="0"/>
              </a:rPr>
              <a:t>Uniform Reporting System for Reporting 340B Drug Program Data Sets </a:t>
            </a:r>
            <a:r>
              <a:rPr lang="en-US" sz="3600" dirty="0">
                <a:solidFill>
                  <a:srgbClr val="333333"/>
                </a:solidFill>
                <a:effectLst/>
                <a:ea typeface="Times New Roman" panose="02020603050405020304" pitchFamily="18" charset="0"/>
              </a:rPr>
              <a:t>(routine technical rule)</a:t>
            </a:r>
            <a:endParaRPr lang="en-US" sz="3600" dirty="0"/>
          </a:p>
        </p:txBody>
      </p:sp>
      <p:sp>
        <p:nvSpPr>
          <p:cNvPr id="3" name="Content Placeholder 2">
            <a:extLst>
              <a:ext uri="{FF2B5EF4-FFF2-40B4-BE49-F238E27FC236}">
                <a16:creationId xmlns:a16="http://schemas.microsoft.com/office/drawing/2014/main" id="{09A5840D-04EF-4698-99A7-EE67F99AB063}"/>
              </a:ext>
            </a:extLst>
          </p:cNvPr>
          <p:cNvSpPr>
            <a:spLocks noGrp="1"/>
          </p:cNvSpPr>
          <p:nvPr>
            <p:ph idx="1"/>
          </p:nvPr>
        </p:nvSpPr>
        <p:spPr>
          <a:xfrm>
            <a:off x="1097280" y="2014647"/>
            <a:ext cx="10115202" cy="3829279"/>
          </a:xfrm>
        </p:spPr>
        <p:txBody>
          <a:bodyPr>
            <a:normAutofit/>
          </a:bodyPr>
          <a:lstStyle/>
          <a:p>
            <a:pPr>
              <a:spcAft>
                <a:spcPts val="0"/>
              </a:spcAft>
            </a:pPr>
            <a:r>
              <a:rPr lang="en-US" sz="2800" b="1" dirty="0"/>
              <a:t>Recommendation:  </a:t>
            </a:r>
            <a:r>
              <a:rPr lang="en-US" sz="2800" dirty="0"/>
              <a:t>Board votes to adopt C</a:t>
            </a:r>
            <a:r>
              <a:rPr lang="en-US" sz="2800" dirty="0">
                <a:effectLst/>
                <a:ea typeface="Times New Roman" panose="02020603050405020304" pitchFamily="18" charset="0"/>
              </a:rPr>
              <a:t>hapter 340</a:t>
            </a:r>
            <a:r>
              <a:rPr lang="en-US" sz="2800" dirty="0">
                <a:ea typeface="Times New Roman" panose="02020603050405020304" pitchFamily="18" charset="0"/>
              </a:rPr>
              <a:t>,</a:t>
            </a:r>
            <a:r>
              <a:rPr lang="en-US" sz="2800" i="1" dirty="0">
                <a:effectLst/>
                <a:latin typeface="Calibri" panose="020F0502020204030204" pitchFamily="34" charset="0"/>
                <a:ea typeface="Times New Roman" panose="02020603050405020304" pitchFamily="18" charset="0"/>
              </a:rPr>
              <a:t> Uniform Reporting System for Reporting 340B Drug Program Data Sets</a:t>
            </a:r>
            <a:r>
              <a:rPr lang="en-US" sz="2800" i="1" dirty="0">
                <a:solidFill>
                  <a:srgbClr val="333333"/>
                </a:solidFill>
                <a:effectLst/>
                <a:ea typeface="Calibri" panose="020F0502020204030204" pitchFamily="34" charset="0"/>
              </a:rPr>
              <a:t>, </a:t>
            </a:r>
            <a:r>
              <a:rPr lang="en-US" sz="2800" dirty="0"/>
              <a:t>as proposed and amended; and authorize Karynlee to sign the MAPA 1 form.</a:t>
            </a:r>
          </a:p>
          <a:p>
            <a:pPr>
              <a:spcAft>
                <a:spcPts val="0"/>
              </a:spcAft>
            </a:pPr>
            <a:endParaRPr lang="en-US" sz="2800" dirty="0">
              <a:effectLst/>
              <a:ea typeface="Times New Roman" panose="02020603050405020304" pitchFamily="18" charset="0"/>
            </a:endParaRPr>
          </a:p>
          <a:p>
            <a:pPr marL="0" indent="0">
              <a:buNone/>
            </a:pPr>
            <a:endParaRPr lang="en-US" sz="2400" dirty="0"/>
          </a:p>
        </p:txBody>
      </p:sp>
      <p:sp>
        <p:nvSpPr>
          <p:cNvPr id="4" name="Footer Placeholder 3">
            <a:extLst>
              <a:ext uri="{FF2B5EF4-FFF2-40B4-BE49-F238E27FC236}">
                <a16:creationId xmlns:a16="http://schemas.microsoft.com/office/drawing/2014/main" id="{223C77E7-40E4-41F3-86B1-CA1C7D06A618}"/>
              </a:ext>
            </a:extLst>
          </p:cNvPr>
          <p:cNvSpPr>
            <a:spLocks noGrp="1"/>
          </p:cNvSpPr>
          <p:nvPr>
            <p:ph type="ftr" sz="quarter" idx="11"/>
          </p:nvPr>
        </p:nvSpPr>
        <p:spPr/>
        <p:txBody>
          <a:bodyPr/>
          <a:lstStyle/>
          <a:p>
            <a:r>
              <a:rPr lang="en-US"/>
              <a:t>MHDO Board Meeting September 5, 2024</a:t>
            </a:r>
            <a:endParaRPr lang="en-US" dirty="0"/>
          </a:p>
        </p:txBody>
      </p:sp>
      <p:sp>
        <p:nvSpPr>
          <p:cNvPr id="5" name="Slide Number Placeholder 4">
            <a:extLst>
              <a:ext uri="{FF2B5EF4-FFF2-40B4-BE49-F238E27FC236}">
                <a16:creationId xmlns:a16="http://schemas.microsoft.com/office/drawing/2014/main" id="{F07F4718-25C6-4F32-9943-F89E7BD5FB5F}"/>
              </a:ext>
            </a:extLst>
          </p:cNvPr>
          <p:cNvSpPr>
            <a:spLocks noGrp="1"/>
          </p:cNvSpPr>
          <p:nvPr>
            <p:ph type="sldNum" sz="quarter" idx="12"/>
          </p:nvPr>
        </p:nvSpPr>
        <p:spPr/>
        <p:txBody>
          <a:bodyPr/>
          <a:lstStyle/>
          <a:p>
            <a:fld id="{4CE482DC-2269-4F26-9D2A-7E44B1A4CD85}" type="slidenum">
              <a:rPr lang="en-US" smtClean="0"/>
              <a:pPr/>
              <a:t>3</a:t>
            </a:fld>
            <a:endParaRPr lang="en-US" dirty="0"/>
          </a:p>
        </p:txBody>
      </p:sp>
    </p:spTree>
    <p:extLst>
      <p:ext uri="{BB962C8B-B14F-4D97-AF65-F5344CB8AC3E}">
        <p14:creationId xmlns:p14="http://schemas.microsoft.com/office/powerpoint/2010/main" val="4260893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ADEF8-E84C-DB8A-2481-F68C4702CD57}"/>
              </a:ext>
            </a:extLst>
          </p:cNvPr>
          <p:cNvSpPr>
            <a:spLocks noGrp="1"/>
          </p:cNvSpPr>
          <p:nvPr>
            <p:ph type="title"/>
          </p:nvPr>
        </p:nvSpPr>
        <p:spPr/>
        <p:txBody>
          <a:bodyPr/>
          <a:lstStyle/>
          <a:p>
            <a:r>
              <a:rPr lang="en-US" dirty="0"/>
              <a:t>MHDO Board Composition</a:t>
            </a:r>
          </a:p>
        </p:txBody>
      </p:sp>
      <p:sp>
        <p:nvSpPr>
          <p:cNvPr id="6" name="Content Placeholder 5">
            <a:extLst>
              <a:ext uri="{FF2B5EF4-FFF2-40B4-BE49-F238E27FC236}">
                <a16:creationId xmlns:a16="http://schemas.microsoft.com/office/drawing/2014/main" id="{A34800DA-0DC6-7923-FB44-82B1E1A97C58}"/>
              </a:ext>
            </a:extLst>
          </p:cNvPr>
          <p:cNvSpPr>
            <a:spLocks noGrp="1"/>
          </p:cNvSpPr>
          <p:nvPr>
            <p:ph idx="1"/>
          </p:nvPr>
        </p:nvSpPr>
        <p:spPr/>
        <p:txBody>
          <a:bodyPr/>
          <a:lstStyle/>
          <a:p>
            <a:endParaRPr lang="en-US" dirty="0"/>
          </a:p>
          <a:p>
            <a:pPr marL="461963" indent="-344488">
              <a:buFont typeface="Wingdings" panose="05000000000000000000" pitchFamily="2" charset="2"/>
              <a:buChar char="Ø"/>
            </a:pPr>
            <a:r>
              <a:rPr lang="en-US" sz="2800" dirty="0"/>
              <a:t>Review Priorities and Guiding Principles Set by MHDO Board</a:t>
            </a:r>
          </a:p>
          <a:p>
            <a:pPr marL="461963" indent="-344488">
              <a:buFont typeface="Wingdings" panose="05000000000000000000" pitchFamily="2" charset="2"/>
              <a:buChar char="Ø"/>
            </a:pPr>
            <a:r>
              <a:rPr lang="en-US" sz="2800" dirty="0"/>
              <a:t>Review Key Accomplishments Over Last 12 Years</a:t>
            </a:r>
          </a:p>
          <a:p>
            <a:pPr marL="461963" indent="-344488">
              <a:buFont typeface="Wingdings" panose="05000000000000000000" pitchFamily="2" charset="2"/>
              <a:buChar char="Ø"/>
            </a:pPr>
            <a:r>
              <a:rPr lang="en-US" sz="2800" dirty="0"/>
              <a:t>Current Board Membership </a:t>
            </a:r>
          </a:p>
          <a:p>
            <a:pPr marL="461963" indent="-344488">
              <a:buFont typeface="Wingdings" panose="05000000000000000000" pitchFamily="2" charset="2"/>
              <a:buChar char="Ø"/>
            </a:pPr>
            <a:r>
              <a:rPr lang="en-US" sz="2800" dirty="0"/>
              <a:t>Proposal </a:t>
            </a:r>
          </a:p>
          <a:p>
            <a:endParaRPr lang="en-US" dirty="0"/>
          </a:p>
          <a:p>
            <a:endParaRPr lang="en-US" dirty="0"/>
          </a:p>
        </p:txBody>
      </p:sp>
      <p:sp>
        <p:nvSpPr>
          <p:cNvPr id="4" name="Footer Placeholder 3">
            <a:extLst>
              <a:ext uri="{FF2B5EF4-FFF2-40B4-BE49-F238E27FC236}">
                <a16:creationId xmlns:a16="http://schemas.microsoft.com/office/drawing/2014/main" id="{3B0B4B62-7DFB-18BC-B5EA-BC43AA35B684}"/>
              </a:ext>
            </a:extLst>
          </p:cNvPr>
          <p:cNvSpPr>
            <a:spLocks noGrp="1"/>
          </p:cNvSpPr>
          <p:nvPr>
            <p:ph type="ftr" sz="quarter" idx="11"/>
          </p:nvPr>
        </p:nvSpPr>
        <p:spPr/>
        <p:txBody>
          <a:bodyPr/>
          <a:lstStyle/>
          <a:p>
            <a:r>
              <a:rPr lang="en-US" dirty="0"/>
              <a:t>MHDO Board Meeting September 5, 2024</a:t>
            </a:r>
          </a:p>
        </p:txBody>
      </p:sp>
      <p:sp>
        <p:nvSpPr>
          <p:cNvPr id="5" name="Slide Number Placeholder 4">
            <a:extLst>
              <a:ext uri="{FF2B5EF4-FFF2-40B4-BE49-F238E27FC236}">
                <a16:creationId xmlns:a16="http://schemas.microsoft.com/office/drawing/2014/main" id="{B662D372-4352-BEBE-8001-ECD27D0F1EF8}"/>
              </a:ext>
            </a:extLst>
          </p:cNvPr>
          <p:cNvSpPr>
            <a:spLocks noGrp="1"/>
          </p:cNvSpPr>
          <p:nvPr>
            <p:ph type="sldNum" sz="quarter" idx="12"/>
          </p:nvPr>
        </p:nvSpPr>
        <p:spPr/>
        <p:txBody>
          <a:bodyPr/>
          <a:lstStyle/>
          <a:p>
            <a:fld id="{4CE482DC-2269-4F26-9D2A-7E44B1A4CD85}" type="slidenum">
              <a:rPr lang="en-US" smtClean="0"/>
              <a:pPr/>
              <a:t>4</a:t>
            </a:fld>
            <a:endParaRPr lang="en-US" dirty="0"/>
          </a:p>
        </p:txBody>
      </p:sp>
    </p:spTree>
    <p:extLst>
      <p:ext uri="{BB962C8B-B14F-4D97-AF65-F5344CB8AC3E}">
        <p14:creationId xmlns:p14="http://schemas.microsoft.com/office/powerpoint/2010/main" val="1375759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3AE08-9BF6-3895-0420-3F7E3F4E2C98}"/>
              </a:ext>
            </a:extLst>
          </p:cNvPr>
          <p:cNvSpPr>
            <a:spLocks noGrp="1"/>
          </p:cNvSpPr>
          <p:nvPr>
            <p:ph type="title"/>
          </p:nvPr>
        </p:nvSpPr>
        <p:spPr/>
        <p:txBody>
          <a:bodyPr/>
          <a:lstStyle/>
          <a:p>
            <a:r>
              <a:rPr lang="en-US" dirty="0"/>
              <a:t>Priorities of the MHDO</a:t>
            </a:r>
          </a:p>
        </p:txBody>
      </p:sp>
      <p:sp>
        <p:nvSpPr>
          <p:cNvPr id="3" name="Content Placeholder 2">
            <a:extLst>
              <a:ext uri="{FF2B5EF4-FFF2-40B4-BE49-F238E27FC236}">
                <a16:creationId xmlns:a16="http://schemas.microsoft.com/office/drawing/2014/main" id="{72B49B27-CA1F-0895-3E28-B2F057BCF4B6}"/>
              </a:ext>
            </a:extLst>
          </p:cNvPr>
          <p:cNvSpPr>
            <a:spLocks noGrp="1"/>
          </p:cNvSpPr>
          <p:nvPr>
            <p:ph idx="1"/>
          </p:nvPr>
        </p:nvSpPr>
        <p:spPr/>
        <p:txBody>
          <a:bodyPr>
            <a:normAutofit fontScale="70000" lnSpcReduction="20000"/>
          </a:bodyPr>
          <a:lstStyle/>
          <a:p>
            <a:r>
              <a:rPr lang="en-US" dirty="0"/>
              <a:t>Priorities of the MHDO as established by Board in 2013:</a:t>
            </a:r>
            <a:endParaRPr lang="en-US" b="1" dirty="0"/>
          </a:p>
          <a:p>
            <a:pPr marL="514350" indent="-514350">
              <a:lnSpc>
                <a:spcPct val="120000"/>
              </a:lnSpc>
              <a:buFont typeface="+mj-lt"/>
              <a:buAutoNum type="arabicPeriod"/>
            </a:pPr>
            <a:r>
              <a:rPr lang="en-US" dirty="0"/>
              <a:t>Manage a high-quality, secure, comprehensive health information data warehouse. </a:t>
            </a:r>
          </a:p>
          <a:p>
            <a:pPr marL="514350" indent="-514350">
              <a:lnSpc>
                <a:spcPct val="120000"/>
              </a:lnSpc>
              <a:buFont typeface="+mj-lt"/>
              <a:buAutoNum type="arabicPeriod"/>
            </a:pPr>
            <a:r>
              <a:rPr lang="en-US" dirty="0"/>
              <a:t>Manage the appropriate release of healthcare data and information.</a:t>
            </a:r>
          </a:p>
          <a:p>
            <a:pPr marL="514350" indent="-514350">
              <a:lnSpc>
                <a:spcPct val="120000"/>
              </a:lnSpc>
              <a:buFont typeface="+mj-lt"/>
              <a:buAutoNum type="arabicPeriod"/>
            </a:pPr>
            <a:r>
              <a:rPr lang="en-US" dirty="0"/>
              <a:t>Promote the transparency of healthcare cost and quality information. </a:t>
            </a:r>
          </a:p>
          <a:p>
            <a:pPr marL="514350" indent="-514350">
              <a:lnSpc>
                <a:spcPct val="120000"/>
              </a:lnSpc>
              <a:buFont typeface="+mj-lt"/>
              <a:buAutoNum type="arabicPeriod"/>
            </a:pPr>
            <a:r>
              <a:rPr lang="en-US" dirty="0"/>
              <a:t>Support ongoing stakeholder engagement with our data submitters, data users and consumers.</a:t>
            </a:r>
          </a:p>
          <a:p>
            <a:pPr marL="514350" indent="-514350">
              <a:lnSpc>
                <a:spcPct val="120000"/>
              </a:lnSpc>
              <a:buFont typeface="+mj-lt"/>
              <a:buAutoNum type="arabicPeriod"/>
            </a:pPr>
            <a:r>
              <a:rPr lang="en-US" dirty="0"/>
              <a:t>Support a culture of change based on our stakeholders’ needs.</a:t>
            </a:r>
          </a:p>
        </p:txBody>
      </p:sp>
      <p:sp>
        <p:nvSpPr>
          <p:cNvPr id="4" name="Footer Placeholder 3">
            <a:extLst>
              <a:ext uri="{FF2B5EF4-FFF2-40B4-BE49-F238E27FC236}">
                <a16:creationId xmlns:a16="http://schemas.microsoft.com/office/drawing/2014/main" id="{442F4E83-B5FE-8EAB-1783-747D81DE3D4E}"/>
              </a:ext>
            </a:extLst>
          </p:cNvPr>
          <p:cNvSpPr>
            <a:spLocks noGrp="1"/>
          </p:cNvSpPr>
          <p:nvPr>
            <p:ph type="ftr" sz="quarter" idx="11"/>
          </p:nvPr>
        </p:nvSpPr>
        <p:spPr/>
        <p:txBody>
          <a:bodyPr/>
          <a:lstStyle/>
          <a:p>
            <a:r>
              <a:rPr lang="en-US" dirty="0"/>
              <a:t>MHDO Board Meeting September 5, 2024</a:t>
            </a:r>
          </a:p>
        </p:txBody>
      </p:sp>
      <p:sp>
        <p:nvSpPr>
          <p:cNvPr id="5" name="Slide Number Placeholder 4">
            <a:extLst>
              <a:ext uri="{FF2B5EF4-FFF2-40B4-BE49-F238E27FC236}">
                <a16:creationId xmlns:a16="http://schemas.microsoft.com/office/drawing/2014/main" id="{98E89C64-0CB8-9339-79BC-8429CB7C8614}"/>
              </a:ext>
            </a:extLst>
          </p:cNvPr>
          <p:cNvSpPr>
            <a:spLocks noGrp="1"/>
          </p:cNvSpPr>
          <p:nvPr>
            <p:ph type="sldNum" sz="quarter" idx="12"/>
          </p:nvPr>
        </p:nvSpPr>
        <p:spPr/>
        <p:txBody>
          <a:bodyPr/>
          <a:lstStyle/>
          <a:p>
            <a:fld id="{4CE482DC-2269-4F26-9D2A-7E44B1A4CD85}" type="slidenum">
              <a:rPr lang="en-US" smtClean="0"/>
              <a:pPr/>
              <a:t>5</a:t>
            </a:fld>
            <a:endParaRPr lang="en-US" dirty="0"/>
          </a:p>
        </p:txBody>
      </p:sp>
    </p:spTree>
    <p:extLst>
      <p:ext uri="{BB962C8B-B14F-4D97-AF65-F5344CB8AC3E}">
        <p14:creationId xmlns:p14="http://schemas.microsoft.com/office/powerpoint/2010/main" val="2841137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163ED-BF3D-E925-A496-AA7D089092D2}"/>
              </a:ext>
            </a:extLst>
          </p:cNvPr>
          <p:cNvSpPr>
            <a:spLocks noGrp="1"/>
          </p:cNvSpPr>
          <p:nvPr>
            <p:ph type="title"/>
          </p:nvPr>
        </p:nvSpPr>
        <p:spPr/>
        <p:txBody>
          <a:bodyPr/>
          <a:lstStyle/>
          <a:p>
            <a:r>
              <a:rPr lang="en-US" dirty="0"/>
              <a:t>Guiding Principles of the MHDO</a:t>
            </a:r>
          </a:p>
        </p:txBody>
      </p:sp>
      <p:sp>
        <p:nvSpPr>
          <p:cNvPr id="3" name="Content Placeholder 2">
            <a:extLst>
              <a:ext uri="{FF2B5EF4-FFF2-40B4-BE49-F238E27FC236}">
                <a16:creationId xmlns:a16="http://schemas.microsoft.com/office/drawing/2014/main" id="{D8B39386-C477-C28D-916E-C0D93FF93B7D}"/>
              </a:ext>
            </a:extLst>
          </p:cNvPr>
          <p:cNvSpPr>
            <a:spLocks noGrp="1"/>
          </p:cNvSpPr>
          <p:nvPr>
            <p:ph idx="1"/>
          </p:nvPr>
        </p:nvSpPr>
        <p:spPr>
          <a:xfrm>
            <a:off x="1097280" y="2039814"/>
            <a:ext cx="10115202" cy="4174173"/>
          </a:xfrm>
        </p:spPr>
        <p:txBody>
          <a:bodyPr>
            <a:normAutofit fontScale="62500" lnSpcReduction="20000"/>
          </a:bodyPr>
          <a:lstStyle/>
          <a:p>
            <a:r>
              <a:rPr lang="en-US" dirty="0"/>
              <a:t>Guiding Principles of MHDO as established by the board in 2013: </a:t>
            </a:r>
          </a:p>
          <a:p>
            <a:pPr marL="514350" indent="-514350">
              <a:lnSpc>
                <a:spcPct val="120000"/>
              </a:lnSpc>
              <a:buFont typeface="+mj-lt"/>
              <a:buAutoNum type="arabicPeriod"/>
            </a:pPr>
            <a:r>
              <a:rPr lang="en-US" dirty="0"/>
              <a:t>Responsive and Timely: Communicate data availability and manage data releases to published timeframes. </a:t>
            </a:r>
          </a:p>
          <a:p>
            <a:pPr marL="514350" indent="-514350">
              <a:lnSpc>
                <a:spcPct val="120000"/>
              </a:lnSpc>
              <a:buFont typeface="+mj-lt"/>
              <a:buAutoNum type="arabicPeriod"/>
            </a:pPr>
            <a:r>
              <a:rPr lang="en-US" dirty="0"/>
              <a:t>Accurate: Ensure consistency and conformity of all data submissions. </a:t>
            </a:r>
          </a:p>
          <a:p>
            <a:pPr marL="514350" indent="-514350">
              <a:lnSpc>
                <a:spcPct val="120000"/>
              </a:lnSpc>
              <a:buFont typeface="+mj-lt"/>
              <a:buAutoNum type="arabicPeriod"/>
            </a:pPr>
            <a:r>
              <a:rPr lang="en-US" dirty="0"/>
              <a:t>Accessible: Provide self-service applications where possible and remove barriers to access. </a:t>
            </a:r>
          </a:p>
          <a:p>
            <a:pPr marL="514350" indent="-514350">
              <a:lnSpc>
                <a:spcPct val="120000"/>
              </a:lnSpc>
              <a:buFont typeface="+mj-lt"/>
              <a:buAutoNum type="arabicPeriod"/>
            </a:pPr>
            <a:r>
              <a:rPr lang="en-US" dirty="0"/>
              <a:t>Streamlined: Build efficient processes for data collection and release; leverage national standards when available. </a:t>
            </a:r>
          </a:p>
          <a:p>
            <a:pPr marL="514350" indent="-514350">
              <a:lnSpc>
                <a:spcPct val="120000"/>
              </a:lnSpc>
              <a:buFont typeface="+mj-lt"/>
              <a:buAutoNum type="arabicPeriod"/>
            </a:pPr>
            <a:r>
              <a:rPr lang="en-US" dirty="0"/>
              <a:t>Secure: Protect the confidentiality of personal health data – electronic threats change, and systems must adapt to meet these challenges.</a:t>
            </a:r>
          </a:p>
        </p:txBody>
      </p:sp>
      <p:sp>
        <p:nvSpPr>
          <p:cNvPr id="4" name="Footer Placeholder 3">
            <a:extLst>
              <a:ext uri="{FF2B5EF4-FFF2-40B4-BE49-F238E27FC236}">
                <a16:creationId xmlns:a16="http://schemas.microsoft.com/office/drawing/2014/main" id="{5B8A6404-F263-8CAA-CDC6-B5F13F36DC3D}"/>
              </a:ext>
            </a:extLst>
          </p:cNvPr>
          <p:cNvSpPr>
            <a:spLocks noGrp="1"/>
          </p:cNvSpPr>
          <p:nvPr>
            <p:ph type="ftr" sz="quarter" idx="11"/>
          </p:nvPr>
        </p:nvSpPr>
        <p:spPr/>
        <p:txBody>
          <a:bodyPr/>
          <a:lstStyle/>
          <a:p>
            <a:r>
              <a:rPr lang="en-US" dirty="0"/>
              <a:t>MHDO Board Meeting September 5, 2024</a:t>
            </a:r>
          </a:p>
        </p:txBody>
      </p:sp>
      <p:sp>
        <p:nvSpPr>
          <p:cNvPr id="5" name="Slide Number Placeholder 4">
            <a:extLst>
              <a:ext uri="{FF2B5EF4-FFF2-40B4-BE49-F238E27FC236}">
                <a16:creationId xmlns:a16="http://schemas.microsoft.com/office/drawing/2014/main" id="{E64E7E5F-F7CA-A7D2-51DD-F41E428EC7F3}"/>
              </a:ext>
            </a:extLst>
          </p:cNvPr>
          <p:cNvSpPr>
            <a:spLocks noGrp="1"/>
          </p:cNvSpPr>
          <p:nvPr>
            <p:ph type="sldNum" sz="quarter" idx="12"/>
          </p:nvPr>
        </p:nvSpPr>
        <p:spPr/>
        <p:txBody>
          <a:bodyPr/>
          <a:lstStyle/>
          <a:p>
            <a:fld id="{4CE482DC-2269-4F26-9D2A-7E44B1A4CD85}" type="slidenum">
              <a:rPr lang="en-US" smtClean="0"/>
              <a:pPr/>
              <a:t>6</a:t>
            </a:fld>
            <a:endParaRPr lang="en-US" dirty="0"/>
          </a:p>
        </p:txBody>
      </p:sp>
    </p:spTree>
    <p:extLst>
      <p:ext uri="{BB962C8B-B14F-4D97-AF65-F5344CB8AC3E}">
        <p14:creationId xmlns:p14="http://schemas.microsoft.com/office/powerpoint/2010/main" val="2114957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15FD2-DED5-8EE9-9896-4FCE9C7BF30C}"/>
              </a:ext>
            </a:extLst>
          </p:cNvPr>
          <p:cNvSpPr>
            <a:spLocks noGrp="1"/>
          </p:cNvSpPr>
          <p:nvPr>
            <p:ph type="title"/>
          </p:nvPr>
        </p:nvSpPr>
        <p:spPr/>
        <p:txBody>
          <a:bodyPr/>
          <a:lstStyle/>
          <a:p>
            <a:r>
              <a:rPr lang="en-US" dirty="0"/>
              <a:t>A Few of MHDO’s Key Accomplishments</a:t>
            </a:r>
          </a:p>
        </p:txBody>
      </p:sp>
      <p:sp>
        <p:nvSpPr>
          <p:cNvPr id="3" name="Content Placeholder 2">
            <a:extLst>
              <a:ext uri="{FF2B5EF4-FFF2-40B4-BE49-F238E27FC236}">
                <a16:creationId xmlns:a16="http://schemas.microsoft.com/office/drawing/2014/main" id="{F29F51CE-4638-91A0-0C06-BF961B710FAE}"/>
              </a:ext>
            </a:extLst>
          </p:cNvPr>
          <p:cNvSpPr>
            <a:spLocks noGrp="1"/>
          </p:cNvSpPr>
          <p:nvPr>
            <p:ph idx="1"/>
          </p:nvPr>
        </p:nvSpPr>
        <p:spPr>
          <a:xfrm>
            <a:off x="1097280" y="2039814"/>
            <a:ext cx="10115202" cy="4203670"/>
          </a:xfrm>
        </p:spPr>
        <p:txBody>
          <a:bodyPr>
            <a:normAutofit fontScale="92500" lnSpcReduction="20000"/>
          </a:bodyPr>
          <a:lstStyle/>
          <a:p>
            <a:pPr marL="344488" indent="-227013">
              <a:buFont typeface="Wingdings" panose="05000000000000000000" pitchFamily="2" charset="2"/>
              <a:buChar char="Ø"/>
            </a:pPr>
            <a:r>
              <a:rPr lang="en-US" sz="2400" dirty="0"/>
              <a:t>CompareMaine - recognized in the State of Maine and Nationally as one of the most comprehensive, consumer friendly health care cost and quality transparency websites.</a:t>
            </a:r>
          </a:p>
          <a:p>
            <a:pPr marL="344488" indent="-227013">
              <a:buFont typeface="Wingdings" panose="05000000000000000000" pitchFamily="2" charset="2"/>
              <a:buChar char="Ø"/>
            </a:pPr>
            <a:r>
              <a:rPr lang="en-US" sz="2400" dirty="0"/>
              <a:t>Integration of Maine’s cancer registry and vital statistics data into MHDO’s hospital encounter and claims data.</a:t>
            </a:r>
          </a:p>
          <a:p>
            <a:pPr marL="344488" indent="-227013">
              <a:buFont typeface="Wingdings" panose="05000000000000000000" pitchFamily="2" charset="2"/>
              <a:buChar char="Ø"/>
            </a:pPr>
            <a:r>
              <a:rPr lang="en-US" sz="2400" dirty="0"/>
              <a:t>Development of a de-identified person index and a provider directory that support enhanced data analytics.</a:t>
            </a:r>
          </a:p>
          <a:p>
            <a:pPr marL="344488" indent="-227013">
              <a:buFont typeface="Wingdings" panose="05000000000000000000" pitchFamily="2" charset="2"/>
              <a:buChar char="Ø"/>
            </a:pPr>
            <a:r>
              <a:rPr lang="en-US" sz="2400" dirty="0"/>
              <a:t>Development and maintenance of a MHDO Data User Group which has been meeting since late 2013 and continues to meet bi-monthly.</a:t>
            </a:r>
          </a:p>
          <a:p>
            <a:pPr marL="344488" indent="-227013">
              <a:buFont typeface="Wingdings" panose="05000000000000000000" pitchFamily="2" charset="2"/>
              <a:buChar char="Ø"/>
            </a:pPr>
            <a:r>
              <a:rPr lang="en-US" sz="2400" dirty="0"/>
              <a:t>Participating in a Tri-State APCD Collaboration to demonstrate we can move towards more efficient data integration when appropriate.</a:t>
            </a:r>
          </a:p>
          <a:p>
            <a:pPr marL="344488" indent="-227013">
              <a:buFont typeface="Wingdings" panose="05000000000000000000" pitchFamily="2" charset="2"/>
              <a:buChar char="Ø"/>
            </a:pPr>
            <a:r>
              <a:rPr lang="en-US" sz="2400" dirty="0"/>
              <a:t>Recognized by our legislative committee of oversight and stakeholders as a reliable data source.  </a:t>
            </a:r>
          </a:p>
          <a:p>
            <a:pPr marL="0" indent="0">
              <a:buNone/>
            </a:pPr>
            <a:endParaRPr lang="en-US" sz="2400" dirty="0"/>
          </a:p>
          <a:p>
            <a:pPr marL="0" indent="0">
              <a:buNone/>
            </a:pPr>
            <a:endParaRPr lang="en-US" sz="2400" dirty="0"/>
          </a:p>
        </p:txBody>
      </p:sp>
      <p:sp>
        <p:nvSpPr>
          <p:cNvPr id="4" name="Footer Placeholder 3">
            <a:extLst>
              <a:ext uri="{FF2B5EF4-FFF2-40B4-BE49-F238E27FC236}">
                <a16:creationId xmlns:a16="http://schemas.microsoft.com/office/drawing/2014/main" id="{78640693-697E-6067-004B-12191A951463}"/>
              </a:ext>
            </a:extLst>
          </p:cNvPr>
          <p:cNvSpPr>
            <a:spLocks noGrp="1"/>
          </p:cNvSpPr>
          <p:nvPr>
            <p:ph type="ftr" sz="quarter" idx="11"/>
          </p:nvPr>
        </p:nvSpPr>
        <p:spPr/>
        <p:txBody>
          <a:bodyPr/>
          <a:lstStyle/>
          <a:p>
            <a:r>
              <a:rPr lang="en-US" dirty="0"/>
              <a:t>MHDO Board Meeting September 5, 2024</a:t>
            </a:r>
          </a:p>
        </p:txBody>
      </p:sp>
      <p:sp>
        <p:nvSpPr>
          <p:cNvPr id="5" name="Slide Number Placeholder 4">
            <a:extLst>
              <a:ext uri="{FF2B5EF4-FFF2-40B4-BE49-F238E27FC236}">
                <a16:creationId xmlns:a16="http://schemas.microsoft.com/office/drawing/2014/main" id="{E1B5F1D2-06F0-475A-6960-4113E139FFA0}"/>
              </a:ext>
            </a:extLst>
          </p:cNvPr>
          <p:cNvSpPr>
            <a:spLocks noGrp="1"/>
          </p:cNvSpPr>
          <p:nvPr>
            <p:ph type="sldNum" sz="quarter" idx="12"/>
          </p:nvPr>
        </p:nvSpPr>
        <p:spPr/>
        <p:txBody>
          <a:bodyPr/>
          <a:lstStyle/>
          <a:p>
            <a:fld id="{4CE482DC-2269-4F26-9D2A-7E44B1A4CD85}" type="slidenum">
              <a:rPr lang="en-US" smtClean="0"/>
              <a:pPr/>
              <a:t>7</a:t>
            </a:fld>
            <a:endParaRPr lang="en-US" dirty="0"/>
          </a:p>
        </p:txBody>
      </p:sp>
    </p:spTree>
    <p:extLst>
      <p:ext uri="{BB962C8B-B14F-4D97-AF65-F5344CB8AC3E}">
        <p14:creationId xmlns:p14="http://schemas.microsoft.com/office/powerpoint/2010/main" val="781208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D6336-1C24-8BB4-72A7-227418770942}"/>
              </a:ext>
            </a:extLst>
          </p:cNvPr>
          <p:cNvSpPr>
            <a:spLocks noGrp="1"/>
          </p:cNvSpPr>
          <p:nvPr>
            <p:ph type="title"/>
          </p:nvPr>
        </p:nvSpPr>
        <p:spPr/>
        <p:txBody>
          <a:bodyPr/>
          <a:lstStyle/>
          <a:p>
            <a:r>
              <a:rPr lang="en-US" dirty="0"/>
              <a:t>A Few of MHDO’s Key Accomplishments</a:t>
            </a:r>
          </a:p>
        </p:txBody>
      </p:sp>
      <p:sp>
        <p:nvSpPr>
          <p:cNvPr id="3" name="Content Placeholder 2">
            <a:extLst>
              <a:ext uri="{FF2B5EF4-FFF2-40B4-BE49-F238E27FC236}">
                <a16:creationId xmlns:a16="http://schemas.microsoft.com/office/drawing/2014/main" id="{A59AD8AD-33C0-C07C-D8AE-2177908BBF22}"/>
              </a:ext>
            </a:extLst>
          </p:cNvPr>
          <p:cNvSpPr>
            <a:spLocks noGrp="1"/>
          </p:cNvSpPr>
          <p:nvPr>
            <p:ph idx="1"/>
          </p:nvPr>
        </p:nvSpPr>
        <p:spPr>
          <a:xfrm>
            <a:off x="1182121" y="2002107"/>
            <a:ext cx="10115202" cy="3829279"/>
          </a:xfrm>
        </p:spPr>
        <p:txBody>
          <a:bodyPr>
            <a:normAutofit fontScale="70000" lnSpcReduction="20000"/>
          </a:bodyPr>
          <a:lstStyle/>
          <a:p>
            <a:pPr marL="403225" indent="-285750">
              <a:lnSpc>
                <a:spcPct val="120000"/>
              </a:lnSpc>
              <a:buFont typeface="Wingdings" panose="05000000000000000000" pitchFamily="2" charset="2"/>
              <a:buChar char="Ø"/>
            </a:pPr>
            <a:r>
              <a:rPr lang="en-US" dirty="0"/>
              <a:t>MHDO’s data users rely on MHDO’s data assets and comment that our data is the most comprehensive and important statewide resource when analyzing health care costs, utilization, outcomes, benchmarking, and trending.  </a:t>
            </a:r>
          </a:p>
          <a:p>
            <a:pPr marL="403225" indent="-285750">
              <a:lnSpc>
                <a:spcPct val="120000"/>
              </a:lnSpc>
              <a:buFont typeface="Wingdings" panose="05000000000000000000" pitchFamily="2" charset="2"/>
              <a:buChar char="Ø"/>
            </a:pPr>
            <a:r>
              <a:rPr lang="en-US" dirty="0"/>
              <a:t>MHDO’s data collection rules keep pace with changing needs while at the same time balancing the administrative burdens on the submitters.     </a:t>
            </a:r>
          </a:p>
          <a:p>
            <a:pPr marL="403225" indent="-285750">
              <a:lnSpc>
                <a:spcPct val="120000"/>
              </a:lnSpc>
              <a:buFont typeface="Wingdings" panose="05000000000000000000" pitchFamily="2" charset="2"/>
              <a:buChar char="Ø"/>
            </a:pPr>
            <a:r>
              <a:rPr lang="en-US" dirty="0"/>
              <a:t>MHDO is responsible for producing several mandated annual reports; and we are mandated to support several State programs (e.g., workers comp, surprise billing, office of affordable health care).</a:t>
            </a:r>
          </a:p>
          <a:p>
            <a:pPr marL="0" indent="0">
              <a:buNone/>
            </a:pPr>
            <a:endParaRPr lang="en-US" dirty="0"/>
          </a:p>
        </p:txBody>
      </p:sp>
      <p:sp>
        <p:nvSpPr>
          <p:cNvPr id="4" name="Footer Placeholder 3">
            <a:extLst>
              <a:ext uri="{FF2B5EF4-FFF2-40B4-BE49-F238E27FC236}">
                <a16:creationId xmlns:a16="http://schemas.microsoft.com/office/drawing/2014/main" id="{9DD33098-FB53-F31E-6B6C-878D1906E689}"/>
              </a:ext>
            </a:extLst>
          </p:cNvPr>
          <p:cNvSpPr>
            <a:spLocks noGrp="1"/>
          </p:cNvSpPr>
          <p:nvPr>
            <p:ph type="ftr" sz="quarter" idx="11"/>
          </p:nvPr>
        </p:nvSpPr>
        <p:spPr/>
        <p:txBody>
          <a:bodyPr/>
          <a:lstStyle/>
          <a:p>
            <a:r>
              <a:rPr lang="en-US" dirty="0"/>
              <a:t>MHDO Board Meeting September 5, 2024</a:t>
            </a:r>
          </a:p>
        </p:txBody>
      </p:sp>
      <p:sp>
        <p:nvSpPr>
          <p:cNvPr id="5" name="Slide Number Placeholder 4">
            <a:extLst>
              <a:ext uri="{FF2B5EF4-FFF2-40B4-BE49-F238E27FC236}">
                <a16:creationId xmlns:a16="http://schemas.microsoft.com/office/drawing/2014/main" id="{E097705C-0158-33FF-0F0F-2B778D288FBD}"/>
              </a:ext>
            </a:extLst>
          </p:cNvPr>
          <p:cNvSpPr>
            <a:spLocks noGrp="1"/>
          </p:cNvSpPr>
          <p:nvPr>
            <p:ph type="sldNum" sz="quarter" idx="12"/>
          </p:nvPr>
        </p:nvSpPr>
        <p:spPr/>
        <p:txBody>
          <a:bodyPr/>
          <a:lstStyle/>
          <a:p>
            <a:fld id="{4CE482DC-2269-4F26-9D2A-7E44B1A4CD85}" type="slidenum">
              <a:rPr lang="en-US" smtClean="0"/>
              <a:pPr/>
              <a:t>8</a:t>
            </a:fld>
            <a:endParaRPr lang="en-US" dirty="0"/>
          </a:p>
        </p:txBody>
      </p:sp>
    </p:spTree>
    <p:extLst>
      <p:ext uri="{BB962C8B-B14F-4D97-AF65-F5344CB8AC3E}">
        <p14:creationId xmlns:p14="http://schemas.microsoft.com/office/powerpoint/2010/main" val="4235085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54F28570-71C9-01B0-1027-A67EED26E44E}"/>
              </a:ext>
            </a:extLst>
          </p:cNvPr>
          <p:cNvSpPr>
            <a:spLocks noGrp="1"/>
          </p:cNvSpPr>
          <p:nvPr>
            <p:ph type="title"/>
          </p:nvPr>
        </p:nvSpPr>
        <p:spPr>
          <a:xfrm>
            <a:off x="492370" y="605896"/>
            <a:ext cx="3084844" cy="5646208"/>
          </a:xfrm>
        </p:spPr>
        <p:txBody>
          <a:bodyPr anchor="ctr">
            <a:normAutofit/>
          </a:bodyPr>
          <a:lstStyle/>
          <a:p>
            <a:r>
              <a:rPr lang="en-US" sz="3600" dirty="0">
                <a:solidFill>
                  <a:srgbClr val="FFFFFF"/>
                </a:solidFill>
              </a:rPr>
              <a:t>MHDO Board Composition</a:t>
            </a:r>
          </a:p>
        </p:txBody>
      </p:sp>
      <p:sp>
        <p:nvSpPr>
          <p:cNvPr id="14" name="Rectangle 13">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0AF688CF-2D94-2280-3163-36F7885757CD}"/>
              </a:ext>
            </a:extLst>
          </p:cNvPr>
          <p:cNvSpPr>
            <a:spLocks noGrp="1"/>
          </p:cNvSpPr>
          <p:nvPr>
            <p:ph idx="1"/>
          </p:nvPr>
        </p:nvSpPr>
        <p:spPr>
          <a:xfrm>
            <a:off x="4742016" y="605896"/>
            <a:ext cx="6413663" cy="5646208"/>
          </a:xfrm>
        </p:spPr>
        <p:txBody>
          <a:bodyPr anchor="ctr">
            <a:normAutofit lnSpcReduction="10000"/>
          </a:bodyPr>
          <a:lstStyle/>
          <a:p>
            <a:pPr marL="0" indent="0">
              <a:buNone/>
            </a:pPr>
            <a:endParaRPr lang="en-US" sz="2400" dirty="0"/>
          </a:p>
          <a:p>
            <a:pPr marL="0" indent="0">
              <a:buNone/>
            </a:pPr>
            <a:endParaRPr lang="en-US" sz="2400" dirty="0"/>
          </a:p>
          <a:p>
            <a:pPr marL="0" indent="0">
              <a:buNone/>
            </a:pPr>
            <a:r>
              <a:rPr lang="en-US" sz="2400" dirty="0"/>
              <a:t>For the last twelve years the MHDO board membership has varied between 8-11 members.  Specifically, over the last three years the membership has been 8-9 members.  </a:t>
            </a:r>
          </a:p>
          <a:p>
            <a:pPr marL="0" indent="0">
              <a:buNone/>
            </a:pPr>
            <a:r>
              <a:rPr lang="en-US" sz="2400" dirty="0"/>
              <a:t>During this time: </a:t>
            </a:r>
          </a:p>
          <a:p>
            <a:pPr marL="461963" lvl="1" indent="-261938">
              <a:buFont typeface="Wingdings" panose="05000000000000000000" pitchFamily="2" charset="2"/>
              <a:buChar char="Ø"/>
            </a:pPr>
            <a:r>
              <a:rPr lang="en-US" dirty="0">
                <a:solidFill>
                  <a:schemeClr val="tx1"/>
                </a:solidFill>
              </a:rPr>
              <a:t>we have a quorum at each meeting</a:t>
            </a:r>
          </a:p>
          <a:p>
            <a:pPr marL="461963" lvl="1" indent="-261938">
              <a:buFont typeface="Wingdings" panose="05000000000000000000" pitchFamily="2" charset="2"/>
              <a:buChar char="Ø"/>
            </a:pPr>
            <a:r>
              <a:rPr lang="en-US" dirty="0">
                <a:solidFill>
                  <a:schemeClr val="tx1"/>
                </a:solidFill>
              </a:rPr>
              <a:t>solid board member participation</a:t>
            </a:r>
          </a:p>
          <a:p>
            <a:pPr marL="461963" lvl="1" indent="-261938">
              <a:buFont typeface="Wingdings" panose="05000000000000000000" pitchFamily="2" charset="2"/>
              <a:buChar char="Ø"/>
            </a:pPr>
            <a:r>
              <a:rPr lang="en-US" dirty="0">
                <a:solidFill>
                  <a:schemeClr val="tx1"/>
                </a:solidFill>
              </a:rPr>
              <a:t>robust conversations, leading to timely decisions and agency action</a:t>
            </a:r>
          </a:p>
          <a:p>
            <a:pPr marL="201168" lvl="1" indent="0">
              <a:buNone/>
            </a:pPr>
            <a:endParaRPr lang="en-US" b="1" dirty="0">
              <a:solidFill>
                <a:schemeClr val="tx1"/>
              </a:solidFill>
            </a:endParaRPr>
          </a:p>
          <a:p>
            <a:pPr marL="201168" lvl="1" indent="0">
              <a:buNone/>
            </a:pPr>
            <a:r>
              <a:rPr lang="en-US" b="1" dirty="0">
                <a:solidFill>
                  <a:schemeClr val="tx1"/>
                </a:solidFill>
              </a:rPr>
              <a:t>Bottom line:  </a:t>
            </a:r>
            <a:r>
              <a:rPr lang="en-US" dirty="0">
                <a:solidFill>
                  <a:schemeClr val="tx1"/>
                </a:solidFill>
              </a:rPr>
              <a:t>Effective and efficient board of directors, which has helped shape an effective and efficient organization.</a:t>
            </a:r>
          </a:p>
          <a:p>
            <a:pPr marL="201168" lvl="1" indent="0">
              <a:buNone/>
            </a:pPr>
            <a:endParaRPr lang="en-US" dirty="0"/>
          </a:p>
          <a:p>
            <a:pPr lvl="1">
              <a:buFont typeface="Wingdings" panose="05000000000000000000" pitchFamily="2" charset="2"/>
              <a:buChar char="Ø"/>
            </a:pPr>
            <a:endParaRPr lang="en-US" dirty="0"/>
          </a:p>
          <a:p>
            <a:pPr lvl="1">
              <a:buFont typeface="Wingdings" panose="05000000000000000000" pitchFamily="2" charset="2"/>
              <a:buChar char="Ø"/>
            </a:pPr>
            <a:endParaRPr lang="en-US" dirty="0"/>
          </a:p>
          <a:p>
            <a:pPr marL="0" indent="0">
              <a:buNone/>
            </a:pPr>
            <a:endParaRPr lang="en-US" dirty="0"/>
          </a:p>
        </p:txBody>
      </p:sp>
      <p:sp>
        <p:nvSpPr>
          <p:cNvPr id="4" name="Footer Placeholder 3">
            <a:extLst>
              <a:ext uri="{FF2B5EF4-FFF2-40B4-BE49-F238E27FC236}">
                <a16:creationId xmlns:a16="http://schemas.microsoft.com/office/drawing/2014/main" id="{CD9EDD95-2CF2-2E00-D15A-9ACD81755085}"/>
              </a:ext>
            </a:extLst>
          </p:cNvPr>
          <p:cNvSpPr>
            <a:spLocks noGrp="1"/>
          </p:cNvSpPr>
          <p:nvPr>
            <p:ph type="ftr" sz="quarter" idx="11"/>
          </p:nvPr>
        </p:nvSpPr>
        <p:spPr>
          <a:xfrm>
            <a:off x="4742017" y="6459785"/>
            <a:ext cx="5105169" cy="365125"/>
          </a:xfrm>
        </p:spPr>
        <p:txBody>
          <a:bodyPr>
            <a:normAutofit/>
          </a:bodyPr>
          <a:lstStyle/>
          <a:p>
            <a:pPr algn="l">
              <a:spcAft>
                <a:spcPts val="600"/>
              </a:spcAft>
            </a:pPr>
            <a:r>
              <a:rPr lang="en-US" dirty="0">
                <a:solidFill>
                  <a:schemeClr val="tx2"/>
                </a:solidFill>
              </a:rPr>
              <a:t>MHDO Board Meeting September 5, 2024</a:t>
            </a:r>
          </a:p>
        </p:txBody>
      </p:sp>
      <p:sp>
        <p:nvSpPr>
          <p:cNvPr id="5" name="Slide Number Placeholder 4">
            <a:extLst>
              <a:ext uri="{FF2B5EF4-FFF2-40B4-BE49-F238E27FC236}">
                <a16:creationId xmlns:a16="http://schemas.microsoft.com/office/drawing/2014/main" id="{3E136B2C-CE63-E9BD-782F-FDF41DE0C26E}"/>
              </a:ext>
            </a:extLst>
          </p:cNvPr>
          <p:cNvSpPr>
            <a:spLocks noGrp="1"/>
          </p:cNvSpPr>
          <p:nvPr>
            <p:ph type="sldNum" sz="quarter" idx="12"/>
          </p:nvPr>
        </p:nvSpPr>
        <p:spPr>
          <a:xfrm>
            <a:off x="10123055" y="6459785"/>
            <a:ext cx="1089428" cy="365125"/>
          </a:xfrm>
        </p:spPr>
        <p:txBody>
          <a:bodyPr>
            <a:normAutofit/>
          </a:bodyPr>
          <a:lstStyle/>
          <a:p>
            <a:pPr>
              <a:lnSpc>
                <a:spcPct val="90000"/>
              </a:lnSpc>
              <a:spcAft>
                <a:spcPts val="600"/>
              </a:spcAft>
            </a:pPr>
            <a:fld id="{4CE482DC-2269-4F26-9D2A-7E44B1A4CD85}" type="slidenum">
              <a:rPr lang="en-US" sz="1900">
                <a:solidFill>
                  <a:schemeClr val="tx2"/>
                </a:solidFill>
              </a:rPr>
              <a:pPr>
                <a:lnSpc>
                  <a:spcPct val="90000"/>
                </a:lnSpc>
                <a:spcAft>
                  <a:spcPts val="600"/>
                </a:spcAft>
              </a:pPr>
              <a:t>9</a:t>
            </a:fld>
            <a:endParaRPr lang="en-US" sz="1900" dirty="0">
              <a:solidFill>
                <a:schemeClr val="tx2"/>
              </a:solidFill>
            </a:endParaRPr>
          </a:p>
        </p:txBody>
      </p:sp>
    </p:spTree>
    <p:extLst>
      <p:ext uri="{BB962C8B-B14F-4D97-AF65-F5344CB8AC3E}">
        <p14:creationId xmlns:p14="http://schemas.microsoft.com/office/powerpoint/2010/main" val="2550251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Custom Design">
  <a:themeElements>
    <a:clrScheme name="Custom Design 12">
      <a:dk1>
        <a:srgbClr val="000000"/>
      </a:dk1>
      <a:lt1>
        <a:srgbClr val="5B97B1"/>
      </a:lt1>
      <a:dk2>
        <a:srgbClr val="000000"/>
      </a:dk2>
      <a:lt2>
        <a:srgbClr val="808080"/>
      </a:lt2>
      <a:accent1>
        <a:srgbClr val="D7D7D7"/>
      </a:accent1>
      <a:accent2>
        <a:srgbClr val="003466"/>
      </a:accent2>
      <a:accent3>
        <a:srgbClr val="B5C9D5"/>
      </a:accent3>
      <a:accent4>
        <a:srgbClr val="000000"/>
      </a:accent4>
      <a:accent5>
        <a:srgbClr val="E8E8E8"/>
      </a:accent5>
      <a:accent6>
        <a:srgbClr val="002E5C"/>
      </a:accent6>
      <a:hlink>
        <a:srgbClr val="008000"/>
      </a:hlink>
      <a:folHlink>
        <a:srgbClr val="8000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329184" tIns="329184" rIns="329184" bIns="329184" numCol="1" anchor="t" anchorCtr="0" compatLnSpc="1">
        <a:prstTxWarp prst="textNoShape">
          <a:avLst/>
        </a:prstTxWarp>
        <a:spAutoFit/>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21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329184" tIns="329184" rIns="329184" bIns="329184" numCol="1" anchor="t" anchorCtr="0" compatLnSpc="1">
        <a:prstTxWarp prst="textNoShape">
          <a:avLst/>
        </a:prstTxWarp>
        <a:spAutoFit/>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21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12">
        <a:dk1>
          <a:srgbClr val="000000"/>
        </a:dk1>
        <a:lt1>
          <a:srgbClr val="5B97B1"/>
        </a:lt1>
        <a:dk2>
          <a:srgbClr val="000000"/>
        </a:dk2>
        <a:lt2>
          <a:srgbClr val="808080"/>
        </a:lt2>
        <a:accent1>
          <a:srgbClr val="D7D7D7"/>
        </a:accent1>
        <a:accent2>
          <a:srgbClr val="003466"/>
        </a:accent2>
        <a:accent3>
          <a:srgbClr val="B5C9D5"/>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B5ABF7CBCBD7D4C97F7B3852BBF8017" ma:contentTypeVersion="5" ma:contentTypeDescription="Create a new document." ma:contentTypeScope="" ma:versionID="114cfa938927b21c61d8745db80dc3d3">
  <xsd:schema xmlns:xsd="http://www.w3.org/2001/XMLSchema" xmlns:xs="http://www.w3.org/2001/XMLSchema" xmlns:p="http://schemas.microsoft.com/office/2006/metadata/properties" xmlns:ns3="8fe2067a-31b0-458f-a81b-54502c5a278d" targetNamespace="http://schemas.microsoft.com/office/2006/metadata/properties" ma:root="true" ma:fieldsID="3e3016455444da2927782e04aed2bc8c" ns3:_="">
    <xsd:import namespace="8fe2067a-31b0-458f-a81b-54502c5a278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e2067a-31b0-458f-a81b-54502c5a27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1CB3BA1-9D7F-4CE1-9FB7-41F0141240A2}">
  <ds:schemaRefs>
    <ds:schemaRef ds:uri="http://schemas.microsoft.com/sharepoint/v3/contenttype/forms"/>
  </ds:schemaRefs>
</ds:datastoreItem>
</file>

<file path=customXml/itemProps2.xml><?xml version="1.0" encoding="utf-8"?>
<ds:datastoreItem xmlns:ds="http://schemas.openxmlformats.org/officeDocument/2006/customXml" ds:itemID="{7F6FDC4F-32CE-4025-94F1-A4DA19BC6448}">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8fe2067a-31b0-458f-a81b-54502c5a278d"/>
    <ds:schemaRef ds:uri="http://www.w3.org/XML/1998/namespace"/>
  </ds:schemaRefs>
</ds:datastoreItem>
</file>

<file path=customXml/itemProps3.xml><?xml version="1.0" encoding="utf-8"?>
<ds:datastoreItem xmlns:ds="http://schemas.openxmlformats.org/officeDocument/2006/customXml" ds:itemID="{646CE121-E200-432B-A479-8F3F8E750E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e2067a-31b0-458f-a81b-54502c5a27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14993</TotalTime>
  <Words>1930</Words>
  <Application>Microsoft Office PowerPoint</Application>
  <PresentationFormat>Widescreen</PresentationFormat>
  <Paragraphs>233</Paragraphs>
  <Slides>19</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19</vt:i4>
      </vt:variant>
    </vt:vector>
  </HeadingPairs>
  <TitlesOfParts>
    <vt:vector size="29" baseType="lpstr">
      <vt:lpstr>Aptos</vt:lpstr>
      <vt:lpstr>Arial</vt:lpstr>
      <vt:lpstr>Arial Black</vt:lpstr>
      <vt:lpstr>Arial Narrow</vt:lpstr>
      <vt:lpstr>Calibri</vt:lpstr>
      <vt:lpstr>Calibri Light</vt:lpstr>
      <vt:lpstr>Times New Roman</vt:lpstr>
      <vt:lpstr>Wingdings</vt:lpstr>
      <vt:lpstr>Retrospect</vt:lpstr>
      <vt:lpstr>Custom Design</vt:lpstr>
      <vt:lpstr>Content</vt:lpstr>
      <vt:lpstr>Chapter 340, Uniform Reporting System for Reporting 340B Drug Program Data Sets (routine technical rule)</vt:lpstr>
      <vt:lpstr>Chapter 340, Uniform Reporting System for Reporting 340B Drug Program Data Sets (routine technical rule)</vt:lpstr>
      <vt:lpstr>MHDO Board Composition</vt:lpstr>
      <vt:lpstr>Priorities of the MHDO</vt:lpstr>
      <vt:lpstr>Guiding Principles of the MHDO</vt:lpstr>
      <vt:lpstr>A Few of MHDO’s Key Accomplishments</vt:lpstr>
      <vt:lpstr>A Few of MHDO’s Key Accomplishments</vt:lpstr>
      <vt:lpstr>MHDO Board Composition</vt:lpstr>
      <vt:lpstr>Proposal:  Board Composition </vt:lpstr>
      <vt:lpstr>Current Nominating Body</vt:lpstr>
      <vt:lpstr>Next Steps</vt:lpstr>
      <vt:lpstr>Annual Mandated Reporting</vt:lpstr>
      <vt:lpstr>Reports Due to Legislature &amp; Timelines</vt:lpstr>
      <vt:lpstr>Reports Due to Legislature &amp; Timelines</vt:lpstr>
      <vt:lpstr>CompareMaine V. 13.0</vt:lpstr>
      <vt:lpstr>CompareMaine V. 13.0</vt:lpstr>
      <vt:lpstr>CompareMaine V. 13.0</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Content</dc:title>
  <dc:creator>Melissa Hillmyer</dc:creator>
  <cp:lastModifiedBy>Harrington, Karynlee</cp:lastModifiedBy>
  <cp:revision>144</cp:revision>
  <dcterms:created xsi:type="dcterms:W3CDTF">2020-06-02T04:02:18Z</dcterms:created>
  <dcterms:modified xsi:type="dcterms:W3CDTF">2024-09-05T12:48:47Z</dcterms:modified>
</cp:coreProperties>
</file>